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9"/>
  </p:notesMasterIdLst>
  <p:sldIdLst>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122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59346" autoAdjust="0"/>
  </p:normalViewPr>
  <p:slideViewPr>
    <p:cSldViewPr snapToGrid="0">
      <p:cViewPr varScale="1">
        <p:scale>
          <a:sx n="49" d="100"/>
          <a:sy n="49" d="100"/>
        </p:scale>
        <p:origin x="200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10T23:43:14.326"/>
    </inkml:context>
    <inkml:brush xml:id="br0">
      <inkml:brushProperty name="width" value="0.1" units="cm"/>
      <inkml:brushProperty name="height" value="0.1" units="cm"/>
      <inkml:brushProperty name="color" value="#E71224"/>
    </inkml:brush>
  </inkml:definitions>
  <inkml:trace contextRef="#ctx0" brushRef="#br0">0 0 24575,'17'1'0,"-1"1"0,33 7 0,18 3 0,279-8 0,-193-6 0,-133 3 0,-1 1 0,36 9 0,6 0 0,2-2 0,-9-1 0,68 1 0,684-10 0,-772-1 59,52-9-1,-14 1-1540,-47 8-5344</inkml:trace>
</inkml:ink>
</file>

<file path=ppt/media/image1.jpeg>
</file>

<file path=ppt/media/image10.tmp>
</file>

<file path=ppt/media/image11.tmp>
</file>

<file path=ppt/media/image12.tmp>
</file>

<file path=ppt/media/image13.tmp>
</file>

<file path=ppt/media/image14.tmp>
</file>

<file path=ppt/media/image15.tmp>
</file>

<file path=ppt/media/image16.tmp>
</file>

<file path=ppt/media/image17.tmp>
</file>

<file path=ppt/media/image18.tmp>
</file>

<file path=ppt/media/image19.tmp>
</file>

<file path=ppt/media/image2.png>
</file>

<file path=ppt/media/image20.tmp>
</file>

<file path=ppt/media/image21.tmp>
</file>

<file path=ppt/media/image22.tmp>
</file>

<file path=ppt/media/image23.tmp>
</file>

<file path=ppt/media/image24.tmp>
</file>

<file path=ppt/media/image25.tmp>
</file>

<file path=ppt/media/image26.tmp>
</file>

<file path=ppt/media/image27.tmp>
</file>

<file path=ppt/media/image28.tmp>
</file>

<file path=ppt/media/image3.jpeg>
</file>

<file path=ppt/media/image4.tmp>
</file>

<file path=ppt/media/image5.tmp>
</file>

<file path=ppt/media/image6.tmp>
</file>

<file path=ppt/media/image7.tmp>
</file>

<file path=ppt/media/image8.tmp>
</file>

<file path=ppt/media/image9.png>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2/14/2024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now that I have my attacking machine set and am connected to the same network,… the first thing </a:t>
            </a:r>
            <a:r>
              <a:rPr lang="en-US" dirty="0" err="1"/>
              <a:t>Im</a:t>
            </a:r>
            <a:r>
              <a:rPr lang="en-US" dirty="0"/>
              <a:t> going to go ahead and do is open the terminal and run IFCONFIG to find my </a:t>
            </a:r>
            <a:r>
              <a:rPr lang="en-US" dirty="0" err="1"/>
              <a:t>ip</a:t>
            </a:r>
            <a:r>
              <a:rPr lang="en-US" dirty="0"/>
              <a:t>.</a:t>
            </a:r>
            <a:br>
              <a:rPr lang="en-US" dirty="0"/>
            </a:br>
            <a:br>
              <a:rPr lang="en-US" dirty="0"/>
            </a:br>
            <a:r>
              <a:rPr lang="en-US" dirty="0"/>
              <a:t>- Now that I know my IP </a:t>
            </a:r>
            <a:r>
              <a:rPr lang="en-US" dirty="0" err="1"/>
              <a:t>im</a:t>
            </a:r>
            <a:r>
              <a:rPr lang="en-US" dirty="0"/>
              <a:t> going to go ahead and use NMAP along with it to scan for any other IPs that might exist within this subnet,…. NMAP –</a:t>
            </a:r>
            <a:r>
              <a:rPr lang="en-US" dirty="0" err="1"/>
              <a:t>sn</a:t>
            </a:r>
            <a:r>
              <a:rPr lang="en-US" dirty="0"/>
              <a:t> (your IP)</a:t>
            </a:r>
            <a:br>
              <a:rPr lang="en-US" dirty="0"/>
            </a:br>
            <a:br>
              <a:rPr lang="en-US" dirty="0"/>
            </a:br>
            <a:r>
              <a:rPr lang="en-US" dirty="0"/>
              <a:t>- As you can see I used the –</a:t>
            </a:r>
            <a:r>
              <a:rPr lang="en-US" dirty="0" err="1"/>
              <a:t>sn</a:t>
            </a:r>
            <a:r>
              <a:rPr lang="en-US" dirty="0"/>
              <a:t> parameter,… this is used to send ICMP requests (aka a PING Scan) to </a:t>
            </a:r>
            <a:r>
              <a:rPr lang="en-US" b="0" i="0" dirty="0">
                <a:solidFill>
                  <a:srgbClr val="0D0D0D"/>
                </a:solidFill>
                <a:effectLst/>
                <a:latin typeface="Söhne"/>
              </a:rPr>
              <a:t>quickly determine which hosts exists on the network,… specifically without scanning for ports.</a:t>
            </a:r>
            <a:br>
              <a:rPr lang="en-US" b="0" i="0" dirty="0">
                <a:solidFill>
                  <a:srgbClr val="0D0D0D"/>
                </a:solidFill>
                <a:effectLst/>
                <a:latin typeface="Söhne"/>
              </a:rPr>
            </a:br>
            <a:r>
              <a:rPr lang="en-US" b="0" i="0" dirty="0">
                <a:solidFill>
                  <a:srgbClr val="0D0D0D"/>
                </a:solidFill>
                <a:effectLst/>
                <a:latin typeface="Söhne"/>
              </a:rPr>
              <a:t>- As you can see I also specified the /24 as the subnet. This will help with finding any of the potential 244 devices that could exist in this last octet. </a:t>
            </a:r>
            <a:br>
              <a:rPr lang="en-US" b="0" i="0" dirty="0">
                <a:solidFill>
                  <a:srgbClr val="0D0D0D"/>
                </a:solidFill>
                <a:effectLst/>
                <a:latin typeface="Söhne"/>
              </a:rPr>
            </a:br>
            <a:r>
              <a:rPr lang="en-US" b="0" i="0" dirty="0">
                <a:solidFill>
                  <a:srgbClr val="0D0D0D"/>
                </a:solidFill>
                <a:effectLst/>
                <a:latin typeface="Söhne"/>
              </a:rPr>
              <a:t>- But after running the command it recognizes 3 hosts on the network,.. We have 10.0.2.1,… which we know is the IP for the “Default Gateway”,… and then then of course we can see our own IP on </a:t>
            </a:r>
            <a:br>
              <a:rPr lang="en-US" b="0" i="0" dirty="0">
                <a:solidFill>
                  <a:srgbClr val="0D0D0D"/>
                </a:solidFill>
                <a:effectLst/>
                <a:latin typeface="Söhne"/>
              </a:rPr>
            </a:br>
            <a:r>
              <a:rPr lang="en-US" b="0" i="0" dirty="0">
                <a:solidFill>
                  <a:srgbClr val="0D0D0D"/>
                </a:solidFill>
                <a:effectLst/>
                <a:latin typeface="Söhne"/>
              </a:rPr>
              <a:t>  this list,.. And by process of elimination we can see that the last and final IP belongs to our target.</a:t>
            </a:r>
            <a:endParaRPr lang="en-US" dirty="0"/>
          </a:p>
        </p:txBody>
      </p:sp>
      <p:sp>
        <p:nvSpPr>
          <p:cNvPr id="4" name="Slide Number Placeholder 3"/>
          <p:cNvSpPr>
            <a:spLocks noGrp="1"/>
          </p:cNvSpPr>
          <p:nvPr>
            <p:ph type="sldNum" sz="quarter" idx="5"/>
          </p:nvPr>
        </p:nvSpPr>
        <p:spPr/>
        <p:txBody>
          <a:bodyPr/>
          <a:lstStyle/>
          <a:p>
            <a:fld id="{C275CD8D-B1D9-4658-A4F0-38CA8D83ED5D}" type="slidenum">
              <a:rPr lang="en-US" smtClean="0"/>
              <a:t>4</a:t>
            </a:fld>
            <a:endParaRPr lang="en-US" dirty="0"/>
          </a:p>
        </p:txBody>
      </p:sp>
    </p:spTree>
    <p:extLst>
      <p:ext uri="{BB962C8B-B14F-4D97-AF65-F5344CB8AC3E}">
        <p14:creationId xmlns:p14="http://schemas.microsoft.com/office/powerpoint/2010/main" val="17164019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We can now go ahead and type in LS to look at the files.</a:t>
            </a:r>
            <a:br>
              <a:rPr lang="en-US" dirty="0"/>
            </a:br>
            <a:r>
              <a:rPr lang="en-US" dirty="0"/>
              <a:t>- Now ill tell you the first thing we </a:t>
            </a:r>
            <a:r>
              <a:rPr lang="en-US" dirty="0" err="1"/>
              <a:t>gotta</a:t>
            </a:r>
            <a:r>
              <a:rPr lang="en-US" dirty="0"/>
              <a:t> do,… we are going to run a helpful but Unimportant script that will help use determine if this kennel version on this machine is vulnerable.</a:t>
            </a:r>
            <a:br>
              <a:rPr lang="en-US" dirty="0"/>
            </a:br>
            <a:r>
              <a:rPr lang="en-US" dirty="0"/>
              <a:t>- And the name of that script is dpipe.sh,…. So lets </a:t>
            </a:r>
            <a:r>
              <a:rPr lang="en-US" dirty="0" err="1"/>
              <a:t>lets</a:t>
            </a:r>
            <a:r>
              <a:rPr lang="en-US" dirty="0"/>
              <a:t> go run it,……………………….. Demonstrate</a:t>
            </a:r>
            <a:br>
              <a:rPr lang="en-US" dirty="0"/>
            </a:br>
            <a:r>
              <a:rPr lang="en-US" dirty="0"/>
              <a:t>- See we have a permission denied,… so we </a:t>
            </a:r>
            <a:r>
              <a:rPr lang="en-US" dirty="0" err="1"/>
              <a:t>gotta</a:t>
            </a:r>
            <a:r>
              <a:rPr lang="en-US" dirty="0"/>
              <a:t> go ahead and add Executable rights to this file,…………………..Demonstrate</a:t>
            </a:r>
          </a:p>
          <a:p>
            <a:r>
              <a:rPr lang="en-US" dirty="0"/>
              <a:t>- And due to the fact that we have two .sh scripts,… odds are we need to do the same to both so lets do that now,………………………….. Demonstrate</a:t>
            </a:r>
            <a:br>
              <a:rPr lang="en-US" dirty="0"/>
            </a:br>
            <a:r>
              <a:rPr lang="en-US" dirty="0"/>
              <a:t>- If we type LS we can see that the highlighted color for those 2 files have been changed,… proving that we made a change. </a:t>
            </a:r>
            <a:br>
              <a:rPr lang="en-US" dirty="0"/>
            </a:br>
            <a:r>
              <a:rPr lang="en-US" dirty="0"/>
              <a:t>- And if I didn’t already mention,… the sh extension stands for shell scripts. Which is just basically a list of commands that get ran in the background and displays the output.</a:t>
            </a:r>
            <a:br>
              <a:rPr lang="en-US" dirty="0"/>
            </a:br>
            <a:r>
              <a:rPr lang="en-US" dirty="0"/>
              <a:t>- So lets go ahead and run the </a:t>
            </a:r>
            <a:r>
              <a:rPr lang="en-US" dirty="0" err="1"/>
              <a:t>dpipe</a:t>
            </a:r>
            <a:r>
              <a:rPr lang="en-US" dirty="0"/>
              <a:t> script…………………………demonstrate</a:t>
            </a:r>
            <a:br>
              <a:rPr lang="en-US" dirty="0"/>
            </a:br>
            <a:r>
              <a:rPr lang="en-US" dirty="0"/>
              <a:t>- We can see that all it does is display the version of the </a:t>
            </a:r>
            <a:r>
              <a:rPr lang="en-US" dirty="0" err="1"/>
              <a:t>linux</a:t>
            </a:r>
            <a:r>
              <a:rPr lang="en-US" dirty="0"/>
              <a:t> kernel and tells us if it’s vulnerable. Which in this case it is,… I didn’t need to run this file in order to know that but its nice that </a:t>
            </a:r>
            <a:r>
              <a:rPr lang="en-US" dirty="0" err="1"/>
              <a:t>github</a:t>
            </a:r>
            <a:r>
              <a:rPr lang="en-US" dirty="0"/>
              <a:t> </a:t>
            </a:r>
            <a:br>
              <a:rPr lang="en-US" dirty="0"/>
            </a:br>
            <a:r>
              <a:rPr lang="en-US" dirty="0"/>
              <a:t>   added that extra feature.</a:t>
            </a:r>
            <a:br>
              <a:rPr lang="en-US" dirty="0"/>
            </a:br>
            <a:r>
              <a:rPr lang="en-US" dirty="0"/>
              <a:t>- The next thing we </a:t>
            </a:r>
            <a:r>
              <a:rPr lang="en-US" dirty="0" err="1"/>
              <a:t>gotta</a:t>
            </a:r>
            <a:r>
              <a:rPr lang="en-US" dirty="0"/>
              <a:t> do is use the compile.sh script to compile both exploit-1. and exploit-2.c,… but in order to do that we must first have GCC installed, which Coincidentally is already </a:t>
            </a:r>
            <a:br>
              <a:rPr lang="en-US" dirty="0"/>
            </a:br>
            <a:r>
              <a:rPr lang="en-US" dirty="0"/>
              <a:t>   installed on this victim machine </a:t>
            </a:r>
            <a:br>
              <a:rPr lang="en-US" dirty="0"/>
            </a:br>
            <a:r>
              <a:rPr lang="en-US" dirty="0"/>
              <a:t>- Typically you would be doing this on your own machine and then forward the files over to the victim machine via ssh. I just find this method to be a little easier because it’s a CTF </a:t>
            </a:r>
            <a:br>
              <a:rPr lang="en-US" dirty="0"/>
            </a:br>
            <a:r>
              <a:rPr lang="en-US" dirty="0"/>
              <a:t>   Environment,… in a real world setting it might even be a little bit more complicated to do it this way because you cant just assume that someone already has GCC installed on their machine. </a:t>
            </a:r>
            <a:br>
              <a:rPr lang="en-US" dirty="0"/>
            </a:br>
            <a:r>
              <a:rPr lang="en-US" dirty="0"/>
              <a:t>- But before we run the script I want to explain a few things before I do,… again the goal of the compile.sh script is to compile the expoit1 and exploit-2.c files. The c extension stands for C language. </a:t>
            </a:r>
            <a:r>
              <a:rPr lang="en-US" b="0" i="0" dirty="0">
                <a:solidFill>
                  <a:srgbClr val="0D0D0D"/>
                </a:solidFill>
                <a:effectLst/>
                <a:latin typeface="Söhne"/>
              </a:rPr>
              <a:t>These .c files contain human-readable code that a programmer can write in order to instruct a computer to perform certain tasks and calculations,… but before its able to do that it needs to be compiled which is the process of converting those commands in C language into 0s and 1s, which is why you have software like GCC to understand and automate that process for you. So that when you do eventually have that .c file in it’s converted binary base Equivalent form you are then ready to have the computer read and understand and execute the functionality of that file. But it’s not the computer, it’s the Linux Kernel that’s doing the work and that’s what where trying to exploit here.</a:t>
            </a:r>
            <a:br>
              <a:rPr lang="en-US" b="0" i="0" dirty="0">
                <a:solidFill>
                  <a:srgbClr val="0D0D0D"/>
                </a:solidFill>
                <a:effectLst/>
                <a:latin typeface="Söhne"/>
              </a:rPr>
            </a:br>
            <a:r>
              <a:rPr lang="en-US" b="0" i="0" dirty="0">
                <a:solidFill>
                  <a:srgbClr val="0D0D0D"/>
                </a:solidFill>
                <a:effectLst/>
                <a:latin typeface="Söhne"/>
              </a:rPr>
              <a:t>- So lets go ahead and run that compile.sh script,… and it should create 2 file replicas that we can run and execute,… so lets do that now,………………………..demonstrate and press ls</a:t>
            </a:r>
            <a:br>
              <a:rPr lang="en-US" b="0" i="0" dirty="0">
                <a:solidFill>
                  <a:srgbClr val="0D0D0D"/>
                </a:solidFill>
                <a:effectLst/>
                <a:latin typeface="Söhne"/>
              </a:rPr>
            </a:br>
            <a:r>
              <a:rPr lang="en-US" b="0" i="0" dirty="0">
                <a:solidFill>
                  <a:srgbClr val="0D0D0D"/>
                </a:solidFill>
                <a:effectLst/>
                <a:latin typeface="Söhne"/>
              </a:rPr>
              <a:t>- Notice how there is no file extension for these 2 files. The reason for this is because the operating system recognizes it as a binary executable file. Simple as that.</a:t>
            </a:r>
            <a:endParaRPr lang="en-US" dirty="0"/>
          </a:p>
        </p:txBody>
      </p:sp>
      <p:sp>
        <p:nvSpPr>
          <p:cNvPr id="4" name="Slide Number Placeholder 3"/>
          <p:cNvSpPr>
            <a:spLocks noGrp="1"/>
          </p:cNvSpPr>
          <p:nvPr>
            <p:ph type="sldNum" sz="quarter" idx="5"/>
          </p:nvPr>
        </p:nvSpPr>
        <p:spPr/>
        <p:txBody>
          <a:bodyPr/>
          <a:lstStyle/>
          <a:p>
            <a:fld id="{C275CD8D-B1D9-4658-A4F0-38CA8D83ED5D}" type="slidenum">
              <a:rPr lang="en-US" smtClean="0"/>
              <a:t>13</a:t>
            </a:fld>
            <a:endParaRPr lang="en-US" dirty="0"/>
          </a:p>
        </p:txBody>
      </p:sp>
    </p:spTree>
    <p:extLst>
      <p:ext uri="{BB962C8B-B14F-4D97-AF65-F5344CB8AC3E}">
        <p14:creationId xmlns:p14="http://schemas.microsoft.com/office/powerpoint/2010/main" val="38594503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Now where ready to run the exploit,… I </a:t>
            </a:r>
            <a:r>
              <a:rPr lang="en-US" dirty="0" err="1"/>
              <a:t>gonna</a:t>
            </a:r>
            <a:r>
              <a:rPr lang="en-US" dirty="0"/>
              <a:t> go ahead and use exploit-2. </a:t>
            </a:r>
            <a:br>
              <a:rPr lang="en-US" dirty="0"/>
            </a:br>
            <a:r>
              <a:rPr lang="en-US" dirty="0"/>
              <a:t>- I </a:t>
            </a:r>
            <a:r>
              <a:rPr lang="en-US" dirty="0" err="1"/>
              <a:t>wanna</a:t>
            </a:r>
            <a:r>
              <a:rPr lang="en-US" dirty="0"/>
              <a:t> explain a little bit about what this exploit will attempt to do without getting too verbose. The </a:t>
            </a:r>
            <a:r>
              <a:rPr lang="en-US" dirty="0" err="1"/>
              <a:t>github</a:t>
            </a:r>
            <a:r>
              <a:rPr lang="en-US" dirty="0"/>
              <a:t> explanation says that </a:t>
            </a:r>
            <a:r>
              <a:rPr lang="en-US" b="0" i="0" dirty="0">
                <a:solidFill>
                  <a:srgbClr val="1F2328"/>
                </a:solidFill>
                <a:effectLst/>
                <a:latin typeface="-apple-system"/>
              </a:rPr>
              <a:t>This exploit is used to inject and overwrite data within read-</a:t>
            </a:r>
            <a:br>
              <a:rPr lang="en-US" b="0" i="0" dirty="0">
                <a:solidFill>
                  <a:srgbClr val="1F2328"/>
                </a:solidFill>
                <a:effectLst/>
                <a:latin typeface="-apple-system"/>
              </a:rPr>
            </a:br>
            <a:r>
              <a:rPr lang="en-US" b="0" i="0" dirty="0">
                <a:solidFill>
                  <a:srgbClr val="1F2328"/>
                </a:solidFill>
                <a:effectLst/>
                <a:latin typeface="-apple-system"/>
              </a:rPr>
              <a:t>  only SUID process memories that run as root. But what does this mean?</a:t>
            </a:r>
            <a:br>
              <a:rPr lang="en-US" b="0" i="0" dirty="0">
                <a:solidFill>
                  <a:srgbClr val="1F2328"/>
                </a:solidFill>
                <a:effectLst/>
                <a:latin typeface="-apple-system"/>
              </a:rPr>
            </a:br>
            <a:r>
              <a:rPr lang="en-US" b="0" i="0" dirty="0">
                <a:solidFill>
                  <a:srgbClr val="1F2328"/>
                </a:solidFill>
                <a:effectLst/>
                <a:latin typeface="-apple-system"/>
              </a:rPr>
              <a:t>- SUID stands for “</a:t>
            </a:r>
            <a:r>
              <a:rPr lang="en-US" b="0" i="0" dirty="0">
                <a:solidFill>
                  <a:srgbClr val="0D0D0D"/>
                </a:solidFill>
                <a:effectLst/>
                <a:latin typeface="Söhne"/>
              </a:rPr>
              <a:t>Set User ID”,… just like with files that have read permissions and write permissions that you can turn on and off,… there is also a SUID permission that exists that you can turn on </a:t>
            </a:r>
            <a:br>
              <a:rPr lang="en-US" b="0" i="0" dirty="0">
                <a:solidFill>
                  <a:srgbClr val="0D0D0D"/>
                </a:solidFill>
                <a:effectLst/>
                <a:latin typeface="Söhne"/>
              </a:rPr>
            </a:br>
            <a:r>
              <a:rPr lang="en-US" b="0" i="0" dirty="0">
                <a:solidFill>
                  <a:srgbClr val="0D0D0D"/>
                </a:solidFill>
                <a:effectLst/>
                <a:latin typeface="Söhne"/>
              </a:rPr>
              <a:t>  or off.</a:t>
            </a:r>
            <a:br>
              <a:rPr lang="en-US" b="0" i="0" dirty="0">
                <a:solidFill>
                  <a:srgbClr val="0D0D0D"/>
                </a:solidFill>
                <a:effectLst/>
                <a:latin typeface="Söhne"/>
              </a:rPr>
            </a:br>
            <a:r>
              <a:rPr lang="en-US" b="0" i="0" dirty="0">
                <a:solidFill>
                  <a:srgbClr val="0D0D0D"/>
                </a:solidFill>
                <a:effectLst/>
                <a:latin typeface="Söhne"/>
              </a:rPr>
              <a:t>- So when the SUID permission is set for an executable file, it allows the file to be executed with the permissions of the owner of the file rather than the permissions of the user who is executing </a:t>
            </a:r>
            <a:br>
              <a:rPr lang="en-US" b="0" i="0" dirty="0">
                <a:solidFill>
                  <a:srgbClr val="0D0D0D"/>
                </a:solidFill>
                <a:effectLst/>
                <a:latin typeface="Söhne"/>
              </a:rPr>
            </a:br>
            <a:r>
              <a:rPr lang="en-US" b="0" i="0" dirty="0">
                <a:solidFill>
                  <a:srgbClr val="0D0D0D"/>
                </a:solidFill>
                <a:effectLst/>
                <a:latin typeface="Söhne"/>
              </a:rPr>
              <a:t>  the file. SO imagine if root was one of those file owners,.. you could “as a Non privileged user” run that executable file with root privileges.</a:t>
            </a:r>
            <a:br>
              <a:rPr lang="en-US" b="0" i="0" dirty="0">
                <a:solidFill>
                  <a:srgbClr val="0D0D0D"/>
                </a:solidFill>
                <a:effectLst/>
                <a:latin typeface="Söhne"/>
              </a:rPr>
            </a:br>
            <a:r>
              <a:rPr lang="en-US" b="0" i="0" dirty="0">
                <a:solidFill>
                  <a:srgbClr val="0D0D0D"/>
                </a:solidFill>
                <a:effectLst/>
                <a:latin typeface="Söhne"/>
              </a:rPr>
              <a:t>- In this case, the explanation on </a:t>
            </a:r>
            <a:r>
              <a:rPr lang="en-US" b="0" i="0" dirty="0" err="1">
                <a:solidFill>
                  <a:srgbClr val="0D0D0D"/>
                </a:solidFill>
                <a:effectLst/>
                <a:latin typeface="Söhne"/>
              </a:rPr>
              <a:t>github</a:t>
            </a:r>
            <a:r>
              <a:rPr lang="en-US" b="0" i="0" dirty="0">
                <a:solidFill>
                  <a:srgbClr val="0D0D0D"/>
                </a:solidFill>
                <a:effectLst/>
                <a:latin typeface="Söhne"/>
              </a:rPr>
              <a:t> is saying that there are background processes that are running as a result of Executable or binary files that are owned by root,… and those files have the </a:t>
            </a:r>
            <a:br>
              <a:rPr lang="en-US" b="0" i="0" dirty="0">
                <a:solidFill>
                  <a:srgbClr val="0D0D0D"/>
                </a:solidFill>
                <a:effectLst/>
                <a:latin typeface="Söhne"/>
              </a:rPr>
            </a:br>
            <a:r>
              <a:rPr lang="en-US" b="0" i="0" dirty="0">
                <a:solidFill>
                  <a:srgbClr val="0D0D0D"/>
                </a:solidFill>
                <a:effectLst/>
                <a:latin typeface="Söhne"/>
              </a:rPr>
              <a:t>  SUID and read only permissions turned on. And the exploit is attempting to insert it’s own data into the memory space while the process is running and overwrite the existing data.</a:t>
            </a:r>
            <a:br>
              <a:rPr lang="en-US" b="0" i="0" dirty="0">
                <a:solidFill>
                  <a:srgbClr val="0D0D0D"/>
                </a:solidFill>
                <a:effectLst/>
                <a:latin typeface="Söhne"/>
              </a:rPr>
            </a:br>
            <a:r>
              <a:rPr lang="en-US" b="0" i="0" dirty="0">
                <a:solidFill>
                  <a:srgbClr val="0D0D0D"/>
                </a:solidFill>
                <a:effectLst/>
                <a:latin typeface="Söhne"/>
              </a:rPr>
              <a:t>- And the only reason why its able to do that is because its abusing the pipe parameter. Hence the name “dirty pipe”.</a:t>
            </a:r>
            <a:br>
              <a:rPr lang="en-US" b="0" i="0" dirty="0">
                <a:solidFill>
                  <a:srgbClr val="0D0D0D"/>
                </a:solidFill>
                <a:effectLst/>
                <a:latin typeface="Söhne"/>
              </a:rPr>
            </a:br>
            <a:r>
              <a:rPr lang="en-US" b="0" i="0" dirty="0">
                <a:solidFill>
                  <a:srgbClr val="0D0D0D"/>
                </a:solidFill>
                <a:effectLst/>
                <a:latin typeface="Söhne"/>
              </a:rPr>
              <a:t>- But the question here is,.. what information is being added/overwritten to the running process as a result of abusing the pipe operator?</a:t>
            </a:r>
            <a:br>
              <a:rPr lang="en-US" b="0" i="0" dirty="0">
                <a:solidFill>
                  <a:srgbClr val="0D0D0D"/>
                </a:solidFill>
                <a:effectLst/>
                <a:latin typeface="Söhne"/>
              </a:rPr>
            </a:br>
            <a:r>
              <a:rPr lang="en-US" b="0" i="0" dirty="0">
                <a:solidFill>
                  <a:srgbClr val="0D0D0D"/>
                </a:solidFill>
                <a:effectLst/>
                <a:latin typeface="Söhne"/>
              </a:rPr>
              <a:t>- well what is being overwritten is the functionality of spawning a root shell.</a:t>
            </a:r>
            <a:br>
              <a:rPr lang="en-US" b="0" i="0" dirty="0">
                <a:solidFill>
                  <a:srgbClr val="0D0D0D"/>
                </a:solidFill>
                <a:effectLst/>
                <a:latin typeface="Söhne"/>
              </a:rPr>
            </a:br>
            <a:r>
              <a:rPr lang="en-US" b="0" i="0" dirty="0">
                <a:solidFill>
                  <a:srgbClr val="0D0D0D"/>
                </a:solidFill>
                <a:effectLst/>
                <a:latin typeface="Söhne"/>
              </a:rPr>
              <a:t>- And keep in mind that the only reason why this works is due to 2 things,….firstly its relying on a running process to have the SUID permission turned on.,… and secondly it’s relying on the abuse </a:t>
            </a:r>
            <a:br>
              <a:rPr lang="en-US" b="0" i="0" dirty="0">
                <a:solidFill>
                  <a:srgbClr val="0D0D0D"/>
                </a:solidFill>
                <a:effectLst/>
                <a:latin typeface="Söhne"/>
              </a:rPr>
            </a:br>
            <a:r>
              <a:rPr lang="en-US" b="0" i="0" dirty="0">
                <a:solidFill>
                  <a:srgbClr val="0D0D0D"/>
                </a:solidFill>
                <a:effectLst/>
                <a:latin typeface="Söhne"/>
              </a:rPr>
              <a:t>  of the pipe operator to even be able to write anything to the running process in the first place. And because root is the owner that means any commands that get ran through it will have </a:t>
            </a:r>
            <a:br>
              <a:rPr lang="en-US" b="0" i="0" dirty="0">
                <a:solidFill>
                  <a:srgbClr val="0D0D0D"/>
                </a:solidFill>
                <a:effectLst/>
                <a:latin typeface="Söhne"/>
              </a:rPr>
            </a:br>
            <a:r>
              <a:rPr lang="en-US" b="0" i="0" dirty="0">
                <a:solidFill>
                  <a:srgbClr val="0D0D0D"/>
                </a:solidFill>
                <a:effectLst/>
                <a:latin typeface="Söhne"/>
              </a:rPr>
              <a:t>  Ultimate administrative privileges,… so you can see why a hacker would want to write his own information inside here.</a:t>
            </a:r>
            <a:br>
              <a:rPr lang="en-US" b="0" i="0" dirty="0">
                <a:solidFill>
                  <a:srgbClr val="0D0D0D"/>
                </a:solidFill>
                <a:effectLst/>
                <a:latin typeface="Söhne"/>
              </a:rPr>
            </a:br>
            <a:r>
              <a:rPr lang="en-US" b="0" i="0" dirty="0">
                <a:solidFill>
                  <a:srgbClr val="0D0D0D"/>
                </a:solidFill>
                <a:effectLst/>
                <a:latin typeface="Söhne"/>
              </a:rPr>
              <a:t>- So all in all,.. The exploit is abusing the pipe parameter against a running process that is owned by Root and also has the SUID permission set in order to write information to it that will start a root shell session. </a:t>
            </a:r>
            <a:br>
              <a:rPr lang="en-US" b="0" i="0" dirty="0">
                <a:solidFill>
                  <a:srgbClr val="0D0D0D"/>
                </a:solidFill>
                <a:effectLst/>
                <a:latin typeface="Söhne"/>
              </a:rPr>
            </a:br>
            <a:r>
              <a:rPr lang="en-US" b="0" i="0" dirty="0">
                <a:solidFill>
                  <a:srgbClr val="0D0D0D"/>
                </a:solidFill>
                <a:effectLst/>
                <a:latin typeface="Söhne"/>
              </a:rPr>
              <a:t>- So lets go ahead and run the exploit, but before we press enter we need to specify an argument to go with it. But what argument do we need to specify?</a:t>
            </a:r>
            <a:br>
              <a:rPr lang="en-US" b="0" i="0" dirty="0">
                <a:solidFill>
                  <a:srgbClr val="0D0D0D"/>
                </a:solidFill>
                <a:effectLst/>
                <a:latin typeface="Söhne"/>
              </a:rPr>
            </a:br>
            <a:r>
              <a:rPr lang="en-US" b="0" i="0" dirty="0">
                <a:solidFill>
                  <a:srgbClr val="0D0D0D"/>
                </a:solidFill>
                <a:effectLst/>
                <a:latin typeface="Söhne"/>
              </a:rPr>
              <a:t>- Well we first need to find a file that is owned by root and has the SUID permission set,… which there are plenty and easy to find,… and when you do find it you need to specify the absolute </a:t>
            </a:r>
            <a:br>
              <a:rPr lang="en-US" b="0" i="0" dirty="0">
                <a:solidFill>
                  <a:srgbClr val="0D0D0D"/>
                </a:solidFill>
                <a:effectLst/>
                <a:latin typeface="Söhne"/>
              </a:rPr>
            </a:br>
            <a:r>
              <a:rPr lang="en-US" b="0" i="0" dirty="0">
                <a:solidFill>
                  <a:srgbClr val="0D0D0D"/>
                </a:solidFill>
                <a:effectLst/>
                <a:latin typeface="Söhne"/>
              </a:rPr>
              <a:t>  path to that file as the argument.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D0D0D"/>
                </a:solidFill>
                <a:effectLst/>
                <a:latin typeface="Söhne"/>
              </a:rPr>
              <a:t>- and you can do that by running a command,…. find / -perm -4000 2&gt;/dev/null,….. demonstrate</a:t>
            </a:r>
            <a:br>
              <a:rPr lang="en-US" b="0" i="0" dirty="0">
                <a:solidFill>
                  <a:srgbClr val="0D0D0D"/>
                </a:solidFill>
                <a:effectLst/>
                <a:latin typeface="Söhne"/>
              </a:rPr>
            </a:br>
            <a:r>
              <a:rPr lang="en-US" b="0" i="0" dirty="0">
                <a:solidFill>
                  <a:srgbClr val="0D0D0D"/>
                </a:solidFill>
                <a:effectLst/>
                <a:latin typeface="Söhne"/>
              </a:rPr>
              <a:t>- This command means that it will basically search for files starting from the root directory that has the SUID bit set,…  this will </a:t>
            </a:r>
            <a:r>
              <a:rPr lang="en-US" b="0" i="0" dirty="0" err="1">
                <a:solidFill>
                  <a:srgbClr val="0D0D0D"/>
                </a:solidFill>
                <a:effectLst/>
                <a:latin typeface="Söhne"/>
              </a:rPr>
              <a:t>essentialy</a:t>
            </a:r>
            <a:r>
              <a:rPr lang="en-US" b="0" i="0" dirty="0">
                <a:solidFill>
                  <a:srgbClr val="0D0D0D"/>
                </a:solidFill>
                <a:effectLst/>
                <a:latin typeface="Söhne"/>
              </a:rPr>
              <a:t> scan for every file that exists on the system,… and due to the fact that it is rather uncommon to see user files and </a:t>
            </a:r>
            <a:r>
              <a:rPr lang="en-US" b="0" i="0" dirty="0" err="1">
                <a:solidFill>
                  <a:srgbClr val="0D0D0D"/>
                </a:solidFill>
                <a:effectLst/>
                <a:latin typeface="Söhne"/>
              </a:rPr>
              <a:t>etc</a:t>
            </a:r>
            <a:r>
              <a:rPr lang="en-US" b="0" i="0" dirty="0">
                <a:solidFill>
                  <a:srgbClr val="0D0D0D"/>
                </a:solidFill>
                <a:effectLst/>
                <a:latin typeface="Söhne"/>
              </a:rPr>
              <a:t> with the SUID bit set therefore we should more or less mainly receive a moderate handful of Binary files that are owned by root that have the SUID bit set. And when it does find the files it will display the path to them,… and I can, at which point can copy and paste one of those paths as the argument for the exploit.</a:t>
            </a:r>
            <a:br>
              <a:rPr lang="en-US" b="0" i="0" dirty="0">
                <a:solidFill>
                  <a:srgbClr val="0D0D0D"/>
                </a:solidFill>
                <a:effectLst/>
                <a:latin typeface="Söhne"/>
              </a:rPr>
            </a:br>
            <a:r>
              <a:rPr lang="en-US" b="0" i="0" dirty="0">
                <a:solidFill>
                  <a:srgbClr val="0D0D0D"/>
                </a:solidFill>
                <a:effectLst/>
                <a:latin typeface="Söhne"/>
              </a:rPr>
              <a:t>- I by no means am an expert when it comes to understanding the file structure when it comes to Linux. But I do I know that I will eventually become familiar with the common files that are owned by root.</a:t>
            </a:r>
            <a:br>
              <a:rPr lang="en-US" b="0" i="0" dirty="0">
                <a:solidFill>
                  <a:srgbClr val="0D0D0D"/>
                </a:solidFill>
                <a:effectLst/>
                <a:latin typeface="Söhne"/>
              </a:rPr>
            </a:br>
            <a:r>
              <a:rPr lang="en-US" b="0" i="0" dirty="0">
                <a:solidFill>
                  <a:srgbClr val="0D0D0D"/>
                </a:solidFill>
                <a:effectLst/>
                <a:latin typeface="Söhne"/>
              </a:rPr>
              <a:t>- Like this one for example,…     /</a:t>
            </a:r>
            <a:r>
              <a:rPr lang="en-US" b="0" i="0" dirty="0" err="1">
                <a:solidFill>
                  <a:srgbClr val="0D0D0D"/>
                </a:solidFill>
                <a:effectLst/>
                <a:latin typeface="Söhne"/>
              </a:rPr>
              <a:t>usr</a:t>
            </a:r>
            <a:r>
              <a:rPr lang="en-US" b="0" i="0" dirty="0">
                <a:solidFill>
                  <a:srgbClr val="0D0D0D"/>
                </a:solidFill>
                <a:effectLst/>
                <a:latin typeface="Söhne"/>
              </a:rPr>
              <a:t>/bin/</a:t>
            </a:r>
            <a:r>
              <a:rPr lang="en-US" b="0" i="0" dirty="0" err="1">
                <a:solidFill>
                  <a:srgbClr val="0D0D0D"/>
                </a:solidFill>
                <a:effectLst/>
                <a:latin typeface="Söhne"/>
              </a:rPr>
              <a:t>sudo</a:t>
            </a:r>
            <a:r>
              <a:rPr lang="en-US" b="0" i="0" dirty="0">
                <a:solidFill>
                  <a:srgbClr val="0D0D0D"/>
                </a:solidFill>
                <a:effectLst/>
                <a:latin typeface="Söhne"/>
              </a:rPr>
              <a:t>,… this file is responsible for the </a:t>
            </a:r>
            <a:r>
              <a:rPr lang="en-US" b="0" i="0" dirty="0" err="1">
                <a:solidFill>
                  <a:srgbClr val="0D0D0D"/>
                </a:solidFill>
                <a:effectLst/>
                <a:latin typeface="Söhne"/>
              </a:rPr>
              <a:t>sudo</a:t>
            </a:r>
            <a:r>
              <a:rPr lang="en-US" b="0" i="0" dirty="0">
                <a:solidFill>
                  <a:srgbClr val="0D0D0D"/>
                </a:solidFill>
                <a:effectLst/>
                <a:latin typeface="Söhne"/>
              </a:rPr>
              <a:t> command in your terminal,… notice also that it doesn’t have a file extension like .exe or .txt,… like we explained before if it doesn’t have an extension it is a binary file meant for the kernel to load into memory and carry out its instructions.</a:t>
            </a:r>
            <a:br>
              <a:rPr lang="en-US" b="0" i="0" dirty="0">
                <a:solidFill>
                  <a:srgbClr val="0D0D0D"/>
                </a:solidFill>
                <a:effectLst/>
                <a:latin typeface="Söhne"/>
              </a:rPr>
            </a:br>
            <a:r>
              <a:rPr lang="en-US" b="0" i="0" dirty="0">
                <a:solidFill>
                  <a:srgbClr val="0D0D0D"/>
                </a:solidFill>
                <a:effectLst/>
                <a:latin typeface="Söhne"/>
              </a:rPr>
              <a:t>- So lets go ahead and run the exploit with the path argument. ,…………………………..demonstrate</a:t>
            </a:r>
            <a:br>
              <a:rPr lang="en-US" b="0" i="0" dirty="0">
                <a:solidFill>
                  <a:srgbClr val="0D0D0D"/>
                </a:solidFill>
                <a:effectLst/>
                <a:latin typeface="Söhne"/>
              </a:rPr>
            </a:br>
            <a:r>
              <a:rPr lang="en-US" b="0" i="0" dirty="0">
                <a:solidFill>
                  <a:srgbClr val="0D0D0D"/>
                </a:solidFill>
                <a:effectLst/>
                <a:latin typeface="Söhne"/>
              </a:rPr>
              <a:t>- As of right now we technically already have root privilege. But I just want to explain a little bit more about what it did step by step,… because It even explains the process as it is doing it. </a:t>
            </a:r>
            <a:br>
              <a:rPr lang="en-US" b="0" i="0" dirty="0">
                <a:solidFill>
                  <a:srgbClr val="0D0D0D"/>
                </a:solidFill>
                <a:effectLst/>
                <a:latin typeface="Söhne"/>
              </a:rPr>
            </a:br>
            <a:r>
              <a:rPr lang="en-US" b="0" i="0" dirty="0">
                <a:solidFill>
                  <a:srgbClr val="0D0D0D"/>
                </a:solidFill>
                <a:effectLst/>
                <a:latin typeface="Söhne"/>
              </a:rPr>
              <a:t>- So going back a little bit. What the exploit starts out doing is that it takes the binary file and runs it,… and then then kernel takes that information and loads it into memory to start executing it commands,… then the exploit will attempt to HIJACK the binary file that just got loaded into memory by abusing the pipe command to overwrite that information with its own commands and instructions,… this is an attempt to DROP it’s own functionality which is to create a root shell session,.. The process memory will execute this functionality with Root privileges Due to the fact that the binary file is owned by root and has the SUID bit set,… afterwards It will then restore the </a:t>
            </a:r>
            <a:r>
              <a:rPr lang="en-US" b="0" i="0" dirty="0" err="1">
                <a:solidFill>
                  <a:srgbClr val="0D0D0D"/>
                </a:solidFill>
                <a:effectLst/>
                <a:latin typeface="Söhne"/>
              </a:rPr>
              <a:t>suid</a:t>
            </a:r>
            <a:r>
              <a:rPr lang="en-US" b="0" i="0" dirty="0">
                <a:solidFill>
                  <a:srgbClr val="0D0D0D"/>
                </a:solidFill>
                <a:effectLst/>
                <a:latin typeface="Söhne"/>
              </a:rPr>
              <a:t> binary Which is in an attempt by the exploit to cover its tracks by replacing the original information that existed before it was overwritten.</a:t>
            </a:r>
            <a:br>
              <a:rPr lang="en-US" b="0" i="0" dirty="0">
                <a:solidFill>
                  <a:srgbClr val="0D0D0D"/>
                </a:solidFill>
                <a:effectLst/>
                <a:latin typeface="Söhne"/>
              </a:rPr>
            </a:br>
            <a:r>
              <a:rPr lang="en-US" b="0" i="0" dirty="0">
                <a:solidFill>
                  <a:srgbClr val="0D0D0D"/>
                </a:solidFill>
                <a:effectLst/>
                <a:latin typeface="Söhne"/>
              </a:rPr>
              <a:t>- And that’s it! I can go ahead and type in </a:t>
            </a:r>
            <a:r>
              <a:rPr lang="en-US" b="0" i="0" dirty="0" err="1">
                <a:solidFill>
                  <a:srgbClr val="0D0D0D"/>
                </a:solidFill>
                <a:effectLst/>
                <a:latin typeface="Söhne"/>
              </a:rPr>
              <a:t>whoami</a:t>
            </a:r>
            <a:r>
              <a:rPr lang="en-US" b="0" i="0" dirty="0">
                <a:solidFill>
                  <a:srgbClr val="0D0D0D"/>
                </a:solidFill>
                <a:effectLst/>
                <a:latin typeface="Söhne"/>
              </a:rPr>
              <a:t>,.. And it will say root,……..demonstrate.</a:t>
            </a:r>
            <a:br>
              <a:rPr lang="en-US" b="0" i="0" dirty="0">
                <a:solidFill>
                  <a:srgbClr val="0D0D0D"/>
                </a:solidFill>
                <a:effectLst/>
                <a:latin typeface="Söhne"/>
              </a:rPr>
            </a:br>
            <a:r>
              <a:rPr lang="en-US" b="0" i="0" dirty="0">
                <a:solidFill>
                  <a:srgbClr val="0D0D0D"/>
                </a:solidFill>
                <a:effectLst/>
                <a:latin typeface="Söhne"/>
              </a:rPr>
              <a:t>- I can even start a new root shell session by simply creating a bash session with this command,… /bin/bash –I,….. Demonstrate.</a:t>
            </a:r>
            <a:br>
              <a:rPr lang="en-US" b="0" i="0" dirty="0">
                <a:solidFill>
                  <a:srgbClr val="0D0D0D"/>
                </a:solidFill>
                <a:effectLst/>
                <a:latin typeface="Söhne"/>
              </a:rPr>
            </a:br>
            <a:r>
              <a:rPr lang="en-US" b="0" i="0" dirty="0">
                <a:solidFill>
                  <a:srgbClr val="0D0D0D"/>
                </a:solidFill>
                <a:effectLst/>
                <a:latin typeface="Söhne"/>
              </a:rPr>
              <a:t>- And I think that will conclude this demonstration.</a:t>
            </a:r>
            <a:endParaRPr lang="en-US" b="0" i="0" dirty="0">
              <a:solidFill>
                <a:srgbClr val="1F2328"/>
              </a:solidFill>
              <a:effectLst/>
              <a:latin typeface="-apple-system"/>
            </a:endParaRPr>
          </a:p>
        </p:txBody>
      </p:sp>
      <p:sp>
        <p:nvSpPr>
          <p:cNvPr id="4" name="Slide Number Placeholder 3"/>
          <p:cNvSpPr>
            <a:spLocks noGrp="1"/>
          </p:cNvSpPr>
          <p:nvPr>
            <p:ph type="sldNum" sz="quarter" idx="5"/>
          </p:nvPr>
        </p:nvSpPr>
        <p:spPr/>
        <p:txBody>
          <a:bodyPr/>
          <a:lstStyle/>
          <a:p>
            <a:fld id="{C275CD8D-B1D9-4658-A4F0-38CA8D83ED5D}" type="slidenum">
              <a:rPr lang="en-US" smtClean="0"/>
              <a:t>14</a:t>
            </a:fld>
            <a:endParaRPr lang="en-US" dirty="0"/>
          </a:p>
        </p:txBody>
      </p:sp>
    </p:spTree>
    <p:extLst>
      <p:ext uri="{BB962C8B-B14F-4D97-AF65-F5344CB8AC3E}">
        <p14:creationId xmlns:p14="http://schemas.microsoft.com/office/powerpoint/2010/main" val="8880063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And now that we have our Target IP we can start scanning for ports,… which is super simple,… you just type </a:t>
            </a:r>
            <a:r>
              <a:rPr lang="en-US" dirty="0" err="1"/>
              <a:t>nmap</a:t>
            </a:r>
            <a:r>
              <a:rPr lang="en-US" dirty="0"/>
              <a:t> and then the target </a:t>
            </a:r>
            <a:r>
              <a:rPr lang="en-US" dirty="0" err="1"/>
              <a:t>ip</a:t>
            </a:r>
            <a:br>
              <a:rPr lang="en-US" dirty="0"/>
            </a:br>
            <a:r>
              <a:rPr lang="en-US" dirty="0"/>
              <a:t>- NMAP</a:t>
            </a:r>
            <a:r>
              <a:rPr lang="en-US" b="0" i="0" dirty="0">
                <a:solidFill>
                  <a:srgbClr val="0D0D0D"/>
                </a:solidFill>
                <a:effectLst/>
                <a:latin typeface="Söhne"/>
              </a:rPr>
              <a:t> by default if you just specify the IP and nothing else,… will perform what is called a TCP SYN SCAN or "stealthy scan“,… and its called that because it sends SYN packets to the target port </a:t>
            </a:r>
            <a:br>
              <a:rPr lang="en-US" b="0" i="0" dirty="0">
                <a:solidFill>
                  <a:srgbClr val="0D0D0D"/>
                </a:solidFill>
                <a:effectLst/>
                <a:latin typeface="Söhne"/>
              </a:rPr>
            </a:br>
            <a:r>
              <a:rPr lang="en-US" b="0" i="0" dirty="0">
                <a:solidFill>
                  <a:srgbClr val="0D0D0D"/>
                </a:solidFill>
                <a:effectLst/>
                <a:latin typeface="Söhne"/>
              </a:rPr>
              <a:t>  and listens for SYN/ACK responses without establishing a full TCP connection. I’ve also heard that this isn’t really stealthy for reasons I can remember, but I do know what there are better ways to </a:t>
            </a:r>
            <a:br>
              <a:rPr lang="en-US" b="0" i="0" dirty="0">
                <a:solidFill>
                  <a:srgbClr val="0D0D0D"/>
                </a:solidFill>
                <a:effectLst/>
                <a:latin typeface="Söhne"/>
              </a:rPr>
            </a:br>
            <a:r>
              <a:rPr lang="en-US" b="0" i="0" dirty="0">
                <a:solidFill>
                  <a:srgbClr val="0D0D0D"/>
                </a:solidFill>
                <a:effectLst/>
                <a:latin typeface="Söhne"/>
              </a:rPr>
              <a:t>  do it if you where to do it,……………… Run the command</a:t>
            </a:r>
            <a:br>
              <a:rPr lang="en-US" b="0" i="0" dirty="0">
                <a:solidFill>
                  <a:srgbClr val="0D0D0D"/>
                </a:solidFill>
                <a:effectLst/>
                <a:latin typeface="Söhne"/>
              </a:rPr>
            </a:br>
            <a:r>
              <a:rPr lang="en-US" b="0" i="0" dirty="0">
                <a:solidFill>
                  <a:srgbClr val="0D0D0D"/>
                </a:solidFill>
                <a:effectLst/>
                <a:latin typeface="Söhne"/>
              </a:rPr>
              <a:t>- But anyways when you run the command we can see that there are 2 ports open,… we have one for ssh and another one for http,… and immediately ssh interests me because that’s an entry point into the machine, but of course we need a username and password to get into the machine and we have nothing to go off by,… but we do have an http on port 80 open which means the host is more likely then not hosting webpages,… so </a:t>
            </a:r>
            <a:r>
              <a:rPr lang="en-US" b="0" i="0" dirty="0" err="1">
                <a:solidFill>
                  <a:srgbClr val="0D0D0D"/>
                </a:solidFill>
                <a:effectLst/>
                <a:latin typeface="Söhne"/>
              </a:rPr>
              <a:t>im</a:t>
            </a:r>
            <a:r>
              <a:rPr lang="en-US" b="0" i="0" dirty="0">
                <a:solidFill>
                  <a:srgbClr val="0D0D0D"/>
                </a:solidFill>
                <a:effectLst/>
                <a:latin typeface="Söhne"/>
              </a:rPr>
              <a:t> interested in what he’s hosting,… maybe </a:t>
            </a:r>
            <a:r>
              <a:rPr lang="en-US" b="0" i="0" dirty="0" err="1">
                <a:solidFill>
                  <a:srgbClr val="0D0D0D"/>
                </a:solidFill>
                <a:effectLst/>
                <a:latin typeface="Söhne"/>
              </a:rPr>
              <a:t>i</a:t>
            </a:r>
            <a:r>
              <a:rPr lang="en-US" b="0" i="0" dirty="0">
                <a:solidFill>
                  <a:srgbClr val="0D0D0D"/>
                </a:solidFill>
                <a:effectLst/>
                <a:latin typeface="Söhne"/>
              </a:rPr>
              <a:t> might be able to enumerate some new information that wasn’t available to use before that might be able to help us.</a:t>
            </a:r>
            <a:br>
              <a:rPr lang="en-US" b="0" i="0" dirty="0">
                <a:solidFill>
                  <a:srgbClr val="0D0D0D"/>
                </a:solidFill>
                <a:effectLst/>
                <a:latin typeface="Söhne"/>
              </a:rPr>
            </a:br>
            <a:r>
              <a:rPr lang="en-US" b="0" i="0" dirty="0">
                <a:solidFill>
                  <a:srgbClr val="0D0D0D"/>
                </a:solidFill>
                <a:effectLst/>
                <a:latin typeface="Söhne"/>
              </a:rPr>
              <a:t>- So </a:t>
            </a:r>
            <a:r>
              <a:rPr lang="en-US" b="0" i="0" dirty="0" err="1">
                <a:solidFill>
                  <a:srgbClr val="0D0D0D"/>
                </a:solidFill>
                <a:effectLst/>
                <a:latin typeface="Söhne"/>
              </a:rPr>
              <a:t>im</a:t>
            </a:r>
            <a:r>
              <a:rPr lang="en-US" b="0" i="0" dirty="0">
                <a:solidFill>
                  <a:srgbClr val="0D0D0D"/>
                </a:solidFill>
                <a:effectLst/>
                <a:latin typeface="Söhne"/>
              </a:rPr>
              <a:t> just going to go ahead and open up the browser and type in the Target IP and see </a:t>
            </a:r>
            <a:r>
              <a:rPr lang="en-US" b="0" i="0" dirty="0" err="1">
                <a:solidFill>
                  <a:srgbClr val="0D0D0D"/>
                </a:solidFill>
                <a:effectLst/>
                <a:latin typeface="Söhne"/>
              </a:rPr>
              <a:t>whats</a:t>
            </a:r>
            <a:r>
              <a:rPr lang="en-US" b="0" i="0" dirty="0">
                <a:solidFill>
                  <a:srgbClr val="0D0D0D"/>
                </a:solidFill>
                <a:effectLst/>
                <a:latin typeface="Söhne"/>
              </a:rPr>
              <a:t> there,…….. Demonstrate</a:t>
            </a:r>
            <a:br>
              <a:rPr lang="en-US" b="0" i="0" dirty="0">
                <a:solidFill>
                  <a:srgbClr val="0D0D0D"/>
                </a:solidFill>
                <a:effectLst/>
                <a:latin typeface="Söhne"/>
              </a:rPr>
            </a:br>
            <a:r>
              <a:rPr lang="en-US" b="0" i="0" dirty="0">
                <a:solidFill>
                  <a:srgbClr val="0D0D0D"/>
                </a:solidFill>
                <a:effectLst/>
                <a:latin typeface="Söhne"/>
              </a:rPr>
              <a:t>- After doing this we can see it pulls up its default page,… and it seems to have just a simple story listed here about the goose that laid golden eggs,… but more than that we can see some other links up at the top that say HOME, ABOUT, and CONTACT,… since there seems to be nothing to go off of here we can just go ahead and click one of the other links to see what other pages this person is hosting.</a:t>
            </a:r>
            <a:br>
              <a:rPr lang="en-US" b="0" i="0" dirty="0">
                <a:solidFill>
                  <a:srgbClr val="0D0D0D"/>
                </a:solidFill>
                <a:effectLst/>
                <a:latin typeface="Söhne"/>
              </a:rPr>
            </a:br>
            <a:br>
              <a:rPr lang="en-US" b="0" i="0" dirty="0">
                <a:solidFill>
                  <a:srgbClr val="0D0D0D"/>
                </a:solidFill>
                <a:effectLst/>
                <a:latin typeface="Söhne"/>
              </a:rPr>
            </a:br>
            <a:r>
              <a:rPr lang="en-US" b="0" i="0" dirty="0">
                <a:solidFill>
                  <a:srgbClr val="0D0D0D"/>
                </a:solidFill>
                <a:effectLst/>
                <a:latin typeface="Söhne"/>
              </a:rPr>
              <a:t>**********************************************************************************************************************</a:t>
            </a:r>
            <a:br>
              <a:rPr lang="en-US" b="0" i="0" dirty="0">
                <a:solidFill>
                  <a:srgbClr val="0D0D0D"/>
                </a:solidFill>
                <a:effectLst/>
                <a:latin typeface="Söhne"/>
              </a:rPr>
            </a:br>
            <a:r>
              <a:rPr lang="en-US" b="0" i="0" dirty="0">
                <a:solidFill>
                  <a:srgbClr val="0D0D0D"/>
                </a:solidFill>
                <a:effectLst/>
                <a:latin typeface="Söhne"/>
              </a:rPr>
              <a:t>- </a:t>
            </a:r>
            <a:r>
              <a:rPr lang="en-US" b="0" i="0" dirty="0" err="1">
                <a:solidFill>
                  <a:srgbClr val="0D0D0D"/>
                </a:solidFill>
                <a:effectLst/>
                <a:latin typeface="Söhne"/>
              </a:rPr>
              <a:t>im</a:t>
            </a:r>
            <a:r>
              <a:rPr lang="en-US" b="0" i="0" dirty="0">
                <a:solidFill>
                  <a:srgbClr val="0D0D0D"/>
                </a:solidFill>
                <a:effectLst/>
                <a:latin typeface="Söhne"/>
              </a:rPr>
              <a:t> interested in the contact page so lets go there,……….demonstrate</a:t>
            </a:r>
            <a:br>
              <a:rPr lang="en-US" b="0" i="0" dirty="0">
                <a:solidFill>
                  <a:srgbClr val="0D0D0D"/>
                </a:solidFill>
                <a:effectLst/>
                <a:latin typeface="Söhne"/>
              </a:rPr>
            </a:br>
            <a:r>
              <a:rPr lang="en-US" b="0" i="0" dirty="0">
                <a:solidFill>
                  <a:srgbClr val="0D0D0D"/>
                </a:solidFill>
                <a:effectLst/>
                <a:latin typeface="Söhne"/>
              </a:rPr>
              <a:t>- You can see that this page is just a mockup page that isn’t really meant to be taken seriously,… but in general what I could do is look at the email for example and see if maybe I could do something with that,… maybe I could do some sort of phishing email.</a:t>
            </a:r>
            <a:br>
              <a:rPr lang="en-US" b="0" i="0" dirty="0">
                <a:solidFill>
                  <a:srgbClr val="0D0D0D"/>
                </a:solidFill>
                <a:effectLst/>
                <a:latin typeface="Söhne"/>
              </a:rPr>
            </a:br>
            <a:endParaRPr lang="en-US" dirty="0"/>
          </a:p>
        </p:txBody>
      </p:sp>
      <p:sp>
        <p:nvSpPr>
          <p:cNvPr id="4" name="Slide Number Placeholder 3"/>
          <p:cNvSpPr>
            <a:spLocks noGrp="1"/>
          </p:cNvSpPr>
          <p:nvPr>
            <p:ph type="sldNum" sz="quarter" idx="5"/>
          </p:nvPr>
        </p:nvSpPr>
        <p:spPr/>
        <p:txBody>
          <a:bodyPr/>
          <a:lstStyle/>
          <a:p>
            <a:fld id="{C275CD8D-B1D9-4658-A4F0-38CA8D83ED5D}" type="slidenum">
              <a:rPr lang="en-US" smtClean="0"/>
              <a:t>5</a:t>
            </a:fld>
            <a:endParaRPr lang="en-US" dirty="0"/>
          </a:p>
        </p:txBody>
      </p:sp>
    </p:spTree>
    <p:extLst>
      <p:ext uri="{BB962C8B-B14F-4D97-AF65-F5344CB8AC3E}">
        <p14:creationId xmlns:p14="http://schemas.microsoft.com/office/powerpoint/2010/main" val="39607243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D0D0D"/>
                </a:solidFill>
                <a:effectLst/>
                <a:latin typeface="Söhne"/>
              </a:rPr>
              <a:t>- Either which way in the end there really isn’t anything to go off of here,… so lets go to the next page,… lets click on ABOUT,………. Demonstrate.</a:t>
            </a:r>
            <a:br>
              <a:rPr lang="en-US" b="0" i="0" dirty="0">
                <a:solidFill>
                  <a:srgbClr val="0D0D0D"/>
                </a:solidFill>
                <a:effectLst/>
                <a:latin typeface="Söhne"/>
              </a:rPr>
            </a:br>
            <a:r>
              <a:rPr lang="en-US" b="0" i="0" dirty="0">
                <a:solidFill>
                  <a:srgbClr val="0D0D0D"/>
                </a:solidFill>
                <a:effectLst/>
                <a:latin typeface="Söhne"/>
              </a:rPr>
              <a:t>- Here we learn a little bit more about the theme,…………… read the about page.</a:t>
            </a:r>
            <a:br>
              <a:rPr lang="en-US" b="0" i="0" dirty="0">
                <a:solidFill>
                  <a:srgbClr val="0D0D0D"/>
                </a:solidFill>
                <a:effectLst/>
                <a:latin typeface="Söhne"/>
              </a:rPr>
            </a:br>
            <a:r>
              <a:rPr lang="en-US" b="0" i="0" dirty="0">
                <a:solidFill>
                  <a:srgbClr val="0D0D0D"/>
                </a:solidFill>
                <a:effectLst/>
                <a:latin typeface="Söhne"/>
              </a:rPr>
              <a:t>- It’s fun that we were able to learn a little bit about the theme, but again there is nothing really to go off of here.</a:t>
            </a:r>
            <a:br>
              <a:rPr lang="en-US" b="0" i="0" dirty="0">
                <a:solidFill>
                  <a:srgbClr val="0D0D0D"/>
                </a:solidFill>
                <a:effectLst/>
                <a:latin typeface="Söhne"/>
              </a:rPr>
            </a:br>
            <a:r>
              <a:rPr lang="en-US" b="0" i="0" dirty="0">
                <a:solidFill>
                  <a:srgbClr val="0D0D0D"/>
                </a:solidFill>
                <a:effectLst/>
                <a:latin typeface="Söhne"/>
              </a:rPr>
              <a:t>- So my next course of action in this case would be to look at the source code.</a:t>
            </a:r>
            <a:br>
              <a:rPr lang="en-US" b="0" i="0" dirty="0">
                <a:solidFill>
                  <a:srgbClr val="0D0D0D"/>
                </a:solidFill>
                <a:effectLst/>
                <a:latin typeface="Söhne"/>
              </a:rPr>
            </a:br>
            <a:r>
              <a:rPr lang="en-US" b="0" i="0" dirty="0">
                <a:solidFill>
                  <a:srgbClr val="0D0D0D"/>
                </a:solidFill>
                <a:effectLst/>
                <a:latin typeface="Söhne"/>
              </a:rPr>
              <a:t>- I can either use the developer tools in the browser or I can use the CURL command in the terminal.</a:t>
            </a:r>
            <a:br>
              <a:rPr lang="en-US" b="0" i="0" dirty="0">
                <a:solidFill>
                  <a:srgbClr val="0D0D0D"/>
                </a:solidFill>
                <a:effectLst/>
                <a:latin typeface="Söhne"/>
              </a:rPr>
            </a:br>
            <a:r>
              <a:rPr lang="en-US" b="0" i="0" dirty="0">
                <a:solidFill>
                  <a:srgbClr val="0D0D0D"/>
                </a:solidFill>
                <a:effectLst/>
                <a:latin typeface="Söhne"/>
              </a:rPr>
              <a:t>- </a:t>
            </a:r>
            <a:r>
              <a:rPr lang="en-US" b="0" i="0" dirty="0" err="1">
                <a:solidFill>
                  <a:srgbClr val="0D0D0D"/>
                </a:solidFill>
                <a:effectLst/>
                <a:latin typeface="Söhne"/>
              </a:rPr>
              <a:t>im</a:t>
            </a:r>
            <a:r>
              <a:rPr lang="en-US" b="0" i="0" dirty="0">
                <a:solidFill>
                  <a:srgbClr val="0D0D0D"/>
                </a:solidFill>
                <a:effectLst/>
                <a:latin typeface="Söhne"/>
              </a:rPr>
              <a:t> just going to go ahead and use the terminal because its fun,…………… open the terminal.</a:t>
            </a:r>
            <a:br>
              <a:rPr lang="en-US" b="0" i="0" dirty="0">
                <a:solidFill>
                  <a:srgbClr val="0D0D0D"/>
                </a:solidFill>
                <a:effectLst/>
                <a:latin typeface="Söhne"/>
              </a:rPr>
            </a:br>
            <a:r>
              <a:rPr lang="en-US" b="0" i="0" dirty="0">
                <a:solidFill>
                  <a:srgbClr val="0D0D0D"/>
                </a:solidFill>
                <a:effectLst/>
                <a:latin typeface="Söhne"/>
              </a:rPr>
              <a:t>- Using Curl is as simple as specifying its name along with the IP of the target and press enter,…………………. Demonstrate</a:t>
            </a:r>
            <a:br>
              <a:rPr lang="en-US" b="0" i="0" dirty="0">
                <a:solidFill>
                  <a:srgbClr val="0D0D0D"/>
                </a:solidFill>
                <a:effectLst/>
                <a:latin typeface="Söhne"/>
              </a:rPr>
            </a:br>
            <a:r>
              <a:rPr lang="en-US" b="0" i="0" dirty="0">
                <a:solidFill>
                  <a:srgbClr val="0D0D0D"/>
                </a:solidFill>
                <a:effectLst/>
                <a:latin typeface="Söhne"/>
              </a:rPr>
              <a:t>- If we scroll back up to where we began and start looking at the code we can begin to see a all of the </a:t>
            </a:r>
            <a:r>
              <a:rPr lang="en-US" b="0" i="0" dirty="0" err="1">
                <a:solidFill>
                  <a:srgbClr val="0D0D0D"/>
                </a:solidFill>
                <a:effectLst/>
                <a:latin typeface="Söhne"/>
              </a:rPr>
              <a:t>href</a:t>
            </a:r>
            <a:r>
              <a:rPr lang="en-US" b="0" i="0" dirty="0">
                <a:solidFill>
                  <a:srgbClr val="0D0D0D"/>
                </a:solidFill>
                <a:effectLst/>
                <a:latin typeface="Söhne"/>
              </a:rPr>
              <a:t> hypertext references such as index.html, and About.html, and even Contact.html.</a:t>
            </a:r>
            <a:br>
              <a:rPr lang="en-US" b="0" i="0" dirty="0">
                <a:solidFill>
                  <a:srgbClr val="0D0D0D"/>
                </a:solidFill>
                <a:effectLst/>
                <a:latin typeface="Söhne"/>
              </a:rPr>
            </a:br>
            <a:r>
              <a:rPr lang="en-US" b="0" i="0" dirty="0">
                <a:solidFill>
                  <a:srgbClr val="0D0D0D"/>
                </a:solidFill>
                <a:effectLst/>
                <a:latin typeface="Söhne"/>
              </a:rPr>
              <a:t>- But there also seems to be a 4</a:t>
            </a:r>
            <a:r>
              <a:rPr lang="en-US" b="0" i="0" baseline="30000" dirty="0">
                <a:solidFill>
                  <a:srgbClr val="0D0D0D"/>
                </a:solidFill>
                <a:effectLst/>
                <a:latin typeface="Söhne"/>
              </a:rPr>
              <a:t>th</a:t>
            </a:r>
            <a:r>
              <a:rPr lang="en-US" b="0" i="0" dirty="0">
                <a:solidFill>
                  <a:srgbClr val="0D0D0D"/>
                </a:solidFill>
                <a:effectLst/>
                <a:latin typeface="Söhne"/>
              </a:rPr>
              <a:t> one that wasn’t listed in the browser,… however it is being listed here in the source code,… And this 4th </a:t>
            </a:r>
            <a:r>
              <a:rPr lang="en-US" b="0" i="0" dirty="0" err="1">
                <a:solidFill>
                  <a:srgbClr val="0D0D0D"/>
                </a:solidFill>
                <a:effectLst/>
                <a:latin typeface="Söhne"/>
              </a:rPr>
              <a:t>href</a:t>
            </a:r>
            <a:r>
              <a:rPr lang="en-US" b="0" i="0" dirty="0">
                <a:solidFill>
                  <a:srgbClr val="0D0D0D"/>
                </a:solidFill>
                <a:effectLst/>
                <a:latin typeface="Söhne"/>
              </a:rPr>
              <a:t> has been given a path called “</a:t>
            </a:r>
            <a:r>
              <a:rPr lang="en-US" b="0" i="0" dirty="0" err="1">
                <a:solidFill>
                  <a:srgbClr val="0D0D0D"/>
                </a:solidFill>
                <a:effectLst/>
                <a:latin typeface="Söhne"/>
              </a:rPr>
              <a:t>MyStuff</a:t>
            </a:r>
            <a:r>
              <a:rPr lang="en-US" b="0" i="0" dirty="0">
                <a:solidFill>
                  <a:srgbClr val="0D0D0D"/>
                </a:solidFill>
                <a:effectLst/>
                <a:latin typeface="Söhne"/>
              </a:rPr>
              <a:t>/Hash.txt”.</a:t>
            </a:r>
            <a:br>
              <a:rPr lang="en-US" b="0" i="0" dirty="0">
                <a:solidFill>
                  <a:srgbClr val="0D0D0D"/>
                </a:solidFill>
                <a:effectLst/>
                <a:latin typeface="Söhne"/>
              </a:rPr>
            </a:br>
            <a:r>
              <a:rPr lang="en-US" b="0" i="0" dirty="0">
                <a:solidFill>
                  <a:srgbClr val="0D0D0D"/>
                </a:solidFill>
                <a:effectLst/>
                <a:latin typeface="Söhne"/>
              </a:rPr>
              <a:t>- This is Definitely a suspicious path. And I want to see what it says,… it even says Hash.txt,.. So more likely than not …if I specify the path… its going to display the text file with a hash digest inside.</a:t>
            </a:r>
            <a:br>
              <a:rPr lang="en-US" b="0" i="0" dirty="0">
                <a:solidFill>
                  <a:srgbClr val="0D0D0D"/>
                </a:solidFill>
                <a:effectLst/>
                <a:latin typeface="Söhne"/>
              </a:rPr>
            </a:br>
            <a:br>
              <a:rPr lang="en-US" b="0" i="0" dirty="0">
                <a:solidFill>
                  <a:srgbClr val="0D0D0D"/>
                </a:solidFill>
                <a:effectLst/>
                <a:latin typeface="Söhne"/>
              </a:rPr>
            </a:br>
            <a:endParaRPr lang="en-US" dirty="0"/>
          </a:p>
        </p:txBody>
      </p:sp>
      <p:sp>
        <p:nvSpPr>
          <p:cNvPr id="4" name="Slide Number Placeholder 3"/>
          <p:cNvSpPr>
            <a:spLocks noGrp="1"/>
          </p:cNvSpPr>
          <p:nvPr>
            <p:ph type="sldNum" sz="quarter" idx="5"/>
          </p:nvPr>
        </p:nvSpPr>
        <p:spPr/>
        <p:txBody>
          <a:bodyPr/>
          <a:lstStyle/>
          <a:p>
            <a:fld id="{C275CD8D-B1D9-4658-A4F0-38CA8D83ED5D}" type="slidenum">
              <a:rPr lang="en-US" smtClean="0"/>
              <a:t>6</a:t>
            </a:fld>
            <a:endParaRPr lang="en-US" dirty="0"/>
          </a:p>
        </p:txBody>
      </p:sp>
    </p:spTree>
    <p:extLst>
      <p:ext uri="{BB962C8B-B14F-4D97-AF65-F5344CB8AC3E}">
        <p14:creationId xmlns:p14="http://schemas.microsoft.com/office/powerpoint/2010/main" val="23768688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And its as simple as copying and pasting the path to the end of the previous command that we already just used.,…….. Demonstrate press enter</a:t>
            </a:r>
            <a:br>
              <a:rPr lang="en-US" dirty="0"/>
            </a:br>
            <a:r>
              <a:rPr lang="en-US" dirty="0"/>
              <a:t>- Here we can see that it Concatenates the digest that we already supposed was already inside.</a:t>
            </a:r>
            <a:br>
              <a:rPr lang="en-US" dirty="0"/>
            </a:br>
            <a:r>
              <a:rPr lang="en-US" dirty="0"/>
              <a:t>- And immediately my first thought is to just go ahead and copy and paste this into my notes,… because the next thought that comes to mind is for me to use JOHN THE RIPPER to see if I can </a:t>
            </a:r>
            <a:br>
              <a:rPr lang="en-US" dirty="0"/>
            </a:br>
            <a:r>
              <a:rPr lang="en-US" dirty="0"/>
              <a:t>  potentially crack it with a wordlist,… but in order to do that john requires me to already know the algorithm that was used to create the digest in the first place,… so we first need to identify the </a:t>
            </a:r>
            <a:br>
              <a:rPr lang="en-US" dirty="0"/>
            </a:br>
            <a:r>
              <a:rPr lang="en-US" dirty="0"/>
              <a:t>  </a:t>
            </a:r>
            <a:r>
              <a:rPr lang="en-US" dirty="0" err="1"/>
              <a:t>algorithim</a:t>
            </a:r>
            <a:r>
              <a:rPr lang="en-US" dirty="0"/>
              <a:t>.</a:t>
            </a:r>
            <a:br>
              <a:rPr lang="en-US" dirty="0"/>
            </a:br>
            <a:r>
              <a:rPr lang="en-US" dirty="0"/>
              <a:t>- And thanks to Emily I remember she provided an online resource which I saved and it will be perfect for this use case,… </a:t>
            </a:r>
            <a:br>
              <a:rPr lang="en-US" dirty="0"/>
            </a:br>
            <a:r>
              <a:rPr lang="en-US" dirty="0"/>
              <a:t>- So I already have a window ready with the link pulled up,…  we can use this page to help identify the hash.</a:t>
            </a:r>
            <a:br>
              <a:rPr lang="en-US" dirty="0"/>
            </a:br>
            <a:br>
              <a:rPr lang="en-US" dirty="0"/>
            </a:br>
            <a:r>
              <a:rPr lang="en-US" dirty="0"/>
              <a:t>***************************************************************************************************************</a:t>
            </a:r>
            <a:br>
              <a:rPr lang="en-US" dirty="0"/>
            </a:br>
            <a:br>
              <a:rPr lang="en-US" dirty="0"/>
            </a:br>
            <a:r>
              <a:rPr lang="en-US" dirty="0"/>
              <a:t>demonstrate your method.</a:t>
            </a:r>
            <a:br>
              <a:rPr lang="en-US" dirty="0"/>
            </a:br>
            <a:endParaRPr lang="en-US" dirty="0"/>
          </a:p>
        </p:txBody>
      </p:sp>
      <p:sp>
        <p:nvSpPr>
          <p:cNvPr id="4" name="Slide Number Placeholder 3"/>
          <p:cNvSpPr>
            <a:spLocks noGrp="1"/>
          </p:cNvSpPr>
          <p:nvPr>
            <p:ph type="sldNum" sz="quarter" idx="5"/>
          </p:nvPr>
        </p:nvSpPr>
        <p:spPr/>
        <p:txBody>
          <a:bodyPr/>
          <a:lstStyle/>
          <a:p>
            <a:fld id="{C275CD8D-B1D9-4658-A4F0-38CA8D83ED5D}" type="slidenum">
              <a:rPr lang="en-US" smtClean="0"/>
              <a:t>7</a:t>
            </a:fld>
            <a:endParaRPr lang="en-US" dirty="0"/>
          </a:p>
        </p:txBody>
      </p:sp>
    </p:spTree>
    <p:extLst>
      <p:ext uri="{BB962C8B-B14F-4D97-AF65-F5344CB8AC3E}">
        <p14:creationId xmlns:p14="http://schemas.microsoft.com/office/powerpoint/2010/main" val="39512449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Now that we identified the hash,… we now have to create a txt file if we haven’t already and place the sha256digest inside of it.</a:t>
            </a:r>
            <a:br>
              <a:rPr lang="en-US" dirty="0"/>
            </a:br>
            <a:r>
              <a:rPr lang="en-US" dirty="0"/>
              <a:t>- where doing this because where going to use John along with a wordlist to attempt to crack the hash,… if I can say that,… because we all know that you cant technically crack a digest because </a:t>
            </a:r>
            <a:br>
              <a:rPr lang="en-US" dirty="0"/>
            </a:br>
            <a:r>
              <a:rPr lang="en-US" dirty="0"/>
              <a:t>  hashing algorithms are nonreversible.</a:t>
            </a:r>
          </a:p>
        </p:txBody>
      </p:sp>
      <p:sp>
        <p:nvSpPr>
          <p:cNvPr id="4" name="Slide Number Placeholder 3"/>
          <p:cNvSpPr>
            <a:spLocks noGrp="1"/>
          </p:cNvSpPr>
          <p:nvPr>
            <p:ph type="sldNum" sz="quarter" idx="5"/>
          </p:nvPr>
        </p:nvSpPr>
        <p:spPr/>
        <p:txBody>
          <a:bodyPr/>
          <a:lstStyle/>
          <a:p>
            <a:fld id="{C275CD8D-B1D9-4658-A4F0-38CA8D83ED5D}" type="slidenum">
              <a:rPr lang="en-US" smtClean="0"/>
              <a:t>8</a:t>
            </a:fld>
            <a:endParaRPr lang="en-US" dirty="0"/>
          </a:p>
        </p:txBody>
      </p:sp>
    </p:spTree>
    <p:extLst>
      <p:ext uri="{BB962C8B-B14F-4D97-AF65-F5344CB8AC3E}">
        <p14:creationId xmlns:p14="http://schemas.microsoft.com/office/powerpoint/2010/main" val="19216432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But nonetheless,… just really quickly there's another way to help identify the hashing algorithm.</a:t>
            </a:r>
            <a:br>
              <a:rPr lang="en-US" dirty="0"/>
            </a:br>
            <a:r>
              <a:rPr lang="en-US" dirty="0"/>
              <a:t>- You can use john to help identify the hash,… you can easily do that by first specifying john and then then our hash.txt file we created,……………………….. Demonstrate and enter.</a:t>
            </a:r>
            <a:br>
              <a:rPr lang="en-US" dirty="0"/>
            </a:br>
            <a:r>
              <a:rPr lang="en-US" dirty="0"/>
              <a:t>- You can see that it provides a small handful of different suggestions of potential algorithms along with a helpful premade syntax parameter that we can copy and paste into out next command.</a:t>
            </a:r>
            <a:br>
              <a:rPr lang="en-US" dirty="0"/>
            </a:br>
            <a:r>
              <a:rPr lang="en-US" dirty="0"/>
              <a:t>- We can even see that it also shows sha256 as one of the potential hashing algorithms,… which confirms our research was more or less correct,… so lets go ahead and copy that.</a:t>
            </a:r>
            <a:br>
              <a:rPr lang="en-US" dirty="0"/>
            </a:br>
            <a:r>
              <a:rPr lang="en-US" dirty="0"/>
              <a:t>- And we are also going to be using the popular rockyou.txt as the wordlist for john to use.</a:t>
            </a:r>
            <a:br>
              <a:rPr lang="en-US" dirty="0"/>
            </a:br>
            <a:r>
              <a:rPr lang="en-US" dirty="0"/>
              <a:t>- So lets go ahead and use john to finish the job and see if we get anywhere</a:t>
            </a:r>
            <a:br>
              <a:rPr lang="en-US" dirty="0"/>
            </a:br>
            <a:r>
              <a:rPr lang="en-US" dirty="0"/>
              <a:t>- We’ll type “john –wordlist=rockyou.txt” and then paste the algorithm we copied from earlier and then the hash.txt,… This will basically use sha256 to create a digest from every single word that </a:t>
            </a:r>
            <a:br>
              <a:rPr lang="en-US" dirty="0"/>
            </a:br>
            <a:r>
              <a:rPr lang="en-US" dirty="0"/>
              <a:t>  exists in that wordlist and then compare those digests to the one that exists in the hash.txt to see if there is a match,… and if there is a match it will display that word in the wordlist as the </a:t>
            </a:r>
            <a:br>
              <a:rPr lang="en-US" dirty="0"/>
            </a:br>
            <a:r>
              <a:rPr lang="en-US" dirty="0"/>
              <a:t>  answer,… but lets just go ahead and press enter and see what we get.</a:t>
            </a:r>
            <a:br>
              <a:rPr lang="en-US" dirty="0"/>
            </a:br>
            <a:r>
              <a:rPr lang="en-US" dirty="0"/>
              <a:t>- Here we can see that we have “</a:t>
            </a:r>
            <a:r>
              <a:rPr lang="en-US" dirty="0" err="1"/>
              <a:t>goldenegg</a:t>
            </a:r>
            <a:r>
              <a:rPr lang="en-US" dirty="0"/>
              <a:t>” as one of the matches that john was able to find.</a:t>
            </a:r>
          </a:p>
        </p:txBody>
      </p:sp>
      <p:sp>
        <p:nvSpPr>
          <p:cNvPr id="4" name="Slide Number Placeholder 3"/>
          <p:cNvSpPr>
            <a:spLocks noGrp="1"/>
          </p:cNvSpPr>
          <p:nvPr>
            <p:ph type="sldNum" sz="quarter" idx="5"/>
          </p:nvPr>
        </p:nvSpPr>
        <p:spPr/>
        <p:txBody>
          <a:bodyPr/>
          <a:lstStyle/>
          <a:p>
            <a:fld id="{C275CD8D-B1D9-4658-A4F0-38CA8D83ED5D}" type="slidenum">
              <a:rPr lang="en-US" smtClean="0"/>
              <a:t>9</a:t>
            </a:fld>
            <a:endParaRPr lang="en-US" dirty="0"/>
          </a:p>
        </p:txBody>
      </p:sp>
    </p:spTree>
    <p:extLst>
      <p:ext uri="{BB962C8B-B14F-4D97-AF65-F5344CB8AC3E}">
        <p14:creationId xmlns:p14="http://schemas.microsoft.com/office/powerpoint/2010/main" val="25533517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Just really quickly,… even before we used john to crack the hash,… I still kinda figured that the hash was a credential,… maybe a username or password of sorts. </a:t>
            </a:r>
            <a:br>
              <a:rPr lang="en-US" dirty="0"/>
            </a:br>
            <a:r>
              <a:rPr lang="en-US" dirty="0"/>
              <a:t>- So just from looking at this “</a:t>
            </a:r>
            <a:r>
              <a:rPr lang="en-US" dirty="0" err="1"/>
              <a:t>goldenegg</a:t>
            </a:r>
            <a:r>
              <a:rPr lang="en-US" dirty="0"/>
              <a:t>” credential I want to see if I could use this as one of the credentials for ssh,… now I just need one more.</a:t>
            </a:r>
            <a:br>
              <a:rPr lang="en-US" dirty="0"/>
            </a:br>
            <a:r>
              <a:rPr lang="en-US" dirty="0"/>
              <a:t>- And I already have another tool to help me do exactly that.</a:t>
            </a:r>
            <a:br>
              <a:rPr lang="en-US" dirty="0"/>
            </a:br>
            <a:r>
              <a:rPr lang="en-US" dirty="0"/>
              <a:t>- </a:t>
            </a:r>
            <a:r>
              <a:rPr lang="en-US" dirty="0" err="1"/>
              <a:t>im</a:t>
            </a:r>
            <a:r>
              <a:rPr lang="en-US" dirty="0"/>
              <a:t> not sure if you've seen this before,… but you can use hydra, which is another password cracking tool mainly used for cracking passwords </a:t>
            </a:r>
            <a:r>
              <a:rPr lang="en-US" b="0" i="0" dirty="0">
                <a:solidFill>
                  <a:srgbClr val="0D0D0D"/>
                </a:solidFill>
                <a:effectLst/>
                <a:latin typeface="Söhne"/>
              </a:rPr>
              <a:t>over network services such as ssh in this example.</a:t>
            </a:r>
            <a:br>
              <a:rPr lang="en-US" b="0" i="0" dirty="0">
                <a:solidFill>
                  <a:srgbClr val="0D0D0D"/>
                </a:solidFill>
                <a:effectLst/>
                <a:latin typeface="Söhne"/>
              </a:rPr>
            </a:br>
            <a:r>
              <a:rPr lang="en-US" b="0" i="0" dirty="0">
                <a:solidFill>
                  <a:srgbClr val="0D0D0D"/>
                </a:solidFill>
                <a:effectLst/>
                <a:latin typeface="Söhne"/>
              </a:rPr>
              <a:t>- John the ripper however is more of an offline password cracking tool,… which is why we are switching over to hydra so that we can submit multiple passwords over the network at once over ssh </a:t>
            </a:r>
            <a:br>
              <a:rPr lang="en-US" b="0" i="0" dirty="0">
                <a:solidFill>
                  <a:srgbClr val="0D0D0D"/>
                </a:solidFill>
                <a:effectLst/>
                <a:latin typeface="Söhne"/>
              </a:rPr>
            </a:br>
            <a:r>
              <a:rPr lang="en-US" b="0" i="0" dirty="0">
                <a:solidFill>
                  <a:srgbClr val="0D0D0D"/>
                </a:solidFill>
                <a:effectLst/>
                <a:latin typeface="Söhne"/>
              </a:rPr>
              <a:t>  using a wordlist to see if we can confirm anything</a:t>
            </a:r>
            <a:br>
              <a:rPr lang="en-US" b="0" i="0" dirty="0">
                <a:solidFill>
                  <a:srgbClr val="0D0D0D"/>
                </a:solidFill>
                <a:effectLst/>
                <a:latin typeface="Söhne"/>
              </a:rPr>
            </a:br>
            <a:r>
              <a:rPr lang="en-US" b="0" i="0" dirty="0">
                <a:solidFill>
                  <a:srgbClr val="0D0D0D"/>
                </a:solidFill>
                <a:effectLst/>
                <a:latin typeface="Söhne"/>
              </a:rPr>
              <a:t>- So lets do exactly that to see what happens,…. Let me go ahead and type out the whole command and ill explain,……………….. Hydra –l </a:t>
            </a:r>
            <a:r>
              <a:rPr lang="en-US" b="0" i="0" dirty="0" err="1">
                <a:solidFill>
                  <a:srgbClr val="0D0D0D"/>
                </a:solidFill>
                <a:effectLst/>
                <a:latin typeface="Söhne"/>
              </a:rPr>
              <a:t>goldenegg</a:t>
            </a:r>
            <a:r>
              <a:rPr lang="en-US" b="0" i="0" dirty="0">
                <a:solidFill>
                  <a:srgbClr val="0D0D0D"/>
                </a:solidFill>
                <a:effectLst/>
                <a:latin typeface="Söhne"/>
              </a:rPr>
              <a:t> –P rockyou.txt ssh:// 10.0.2.7</a:t>
            </a:r>
            <a:br>
              <a:rPr lang="en-US" b="0" i="0" dirty="0">
                <a:solidFill>
                  <a:srgbClr val="0D0D0D"/>
                </a:solidFill>
                <a:effectLst/>
                <a:latin typeface="Söhne"/>
              </a:rPr>
            </a:br>
            <a:r>
              <a:rPr lang="en-US" b="0" i="0" dirty="0">
                <a:solidFill>
                  <a:srgbClr val="0D0D0D"/>
                </a:solidFill>
                <a:effectLst/>
                <a:latin typeface="Söhne"/>
              </a:rPr>
              <a:t>- so first we have to specify hydra and then a username and then a password and then the </a:t>
            </a:r>
            <a:r>
              <a:rPr lang="en-US" b="0" i="0" dirty="0" err="1">
                <a:solidFill>
                  <a:srgbClr val="0D0D0D"/>
                </a:solidFill>
                <a:effectLst/>
                <a:latin typeface="Söhne"/>
              </a:rPr>
              <a:t>protocal</a:t>
            </a:r>
            <a:r>
              <a:rPr lang="en-US" b="0" i="0" dirty="0">
                <a:solidFill>
                  <a:srgbClr val="0D0D0D"/>
                </a:solidFill>
                <a:effectLst/>
                <a:latin typeface="Söhne"/>
              </a:rPr>
              <a:t> along with the target IP.</a:t>
            </a:r>
            <a:br>
              <a:rPr lang="en-US" b="0" i="0" dirty="0">
                <a:solidFill>
                  <a:srgbClr val="0D0D0D"/>
                </a:solidFill>
                <a:effectLst/>
                <a:latin typeface="Söhne"/>
              </a:rPr>
            </a:br>
            <a:r>
              <a:rPr lang="en-US" b="0" i="0" dirty="0">
                <a:solidFill>
                  <a:srgbClr val="0D0D0D"/>
                </a:solidFill>
                <a:effectLst/>
                <a:latin typeface="Söhne"/>
              </a:rPr>
              <a:t>- The lowercase l specifies what exact username we want to be use repetitively,… if we specified a capital L we would then have to specify a wordlist for hydra to use to find the username over ssh</a:t>
            </a:r>
            <a:br>
              <a:rPr lang="en-US" b="0" i="0" dirty="0">
                <a:solidFill>
                  <a:srgbClr val="0D0D0D"/>
                </a:solidFill>
                <a:effectLst/>
                <a:latin typeface="Söhne"/>
              </a:rPr>
            </a:br>
            <a:r>
              <a:rPr lang="en-US" b="0" i="0" dirty="0">
                <a:solidFill>
                  <a:srgbClr val="0D0D0D"/>
                </a:solidFill>
                <a:effectLst/>
                <a:latin typeface="Söhne"/>
              </a:rPr>
              <a:t>- Then next we have a capital P parameter which stands for password and it requires us to specify a wordlist for hydra to use to find the password over ssh,… and </a:t>
            </a:r>
            <a:r>
              <a:rPr lang="en-US" b="0" i="0" dirty="0" err="1">
                <a:solidFill>
                  <a:srgbClr val="0D0D0D"/>
                </a:solidFill>
                <a:effectLst/>
                <a:latin typeface="Söhne"/>
              </a:rPr>
              <a:t>ofcourse</a:t>
            </a:r>
            <a:r>
              <a:rPr lang="en-US" b="0" i="0" dirty="0">
                <a:solidFill>
                  <a:srgbClr val="0D0D0D"/>
                </a:solidFill>
                <a:effectLst/>
                <a:latin typeface="Söhne"/>
              </a:rPr>
              <a:t> a lowercase p would </a:t>
            </a:r>
            <a:br>
              <a:rPr lang="en-US" b="0" i="0" dirty="0">
                <a:solidFill>
                  <a:srgbClr val="0D0D0D"/>
                </a:solidFill>
                <a:effectLst/>
                <a:latin typeface="Söhne"/>
              </a:rPr>
            </a:br>
            <a:r>
              <a:rPr lang="en-US" b="0" i="0" dirty="0">
                <a:solidFill>
                  <a:srgbClr val="0D0D0D"/>
                </a:solidFill>
                <a:effectLst/>
                <a:latin typeface="Söhne"/>
              </a:rPr>
              <a:t>  require us to type in the exact password that we want hydra to use repetitively.</a:t>
            </a:r>
            <a:br>
              <a:rPr lang="en-US" b="0" i="0" dirty="0">
                <a:solidFill>
                  <a:srgbClr val="0D0D0D"/>
                </a:solidFill>
                <a:effectLst/>
                <a:latin typeface="Söhne"/>
              </a:rPr>
            </a:br>
            <a:r>
              <a:rPr lang="en-US" b="0" i="0" dirty="0">
                <a:solidFill>
                  <a:srgbClr val="0D0D0D"/>
                </a:solidFill>
                <a:effectLst/>
                <a:latin typeface="Söhne"/>
              </a:rPr>
              <a:t>- In this case was want to use a wordlist,… and where going to reuse the same wordlist as before,…rockyou.txt.</a:t>
            </a:r>
            <a:br>
              <a:rPr lang="en-US" b="0" i="0" dirty="0">
                <a:solidFill>
                  <a:srgbClr val="0D0D0D"/>
                </a:solidFill>
                <a:effectLst/>
                <a:latin typeface="Söhne"/>
              </a:rPr>
            </a:br>
            <a:r>
              <a:rPr lang="en-US" b="0" i="0" dirty="0">
                <a:solidFill>
                  <a:srgbClr val="0D0D0D"/>
                </a:solidFill>
                <a:effectLst/>
                <a:latin typeface="Söhne"/>
              </a:rPr>
              <a:t>- And then like before we need to specify the ssh protocol along with the target IP and then press enter,…………………………. Press enter.</a:t>
            </a:r>
            <a:br>
              <a:rPr lang="en-US" b="0" i="0" dirty="0">
                <a:solidFill>
                  <a:srgbClr val="0D0D0D"/>
                </a:solidFill>
                <a:effectLst/>
                <a:latin typeface="Söhne"/>
              </a:rPr>
            </a:br>
            <a:r>
              <a:rPr lang="en-US" b="0" i="0" dirty="0">
                <a:solidFill>
                  <a:srgbClr val="0D0D0D"/>
                </a:solidFill>
                <a:effectLst/>
                <a:latin typeface="Söhne"/>
              </a:rPr>
              <a:t>- As you can see its just going to sit here until it goes through all the words which will take a long time due to the fact that its over the network,… and ill just let you know right now that it wont </a:t>
            </a:r>
            <a:br>
              <a:rPr lang="en-US" b="0" i="0" dirty="0">
                <a:solidFill>
                  <a:srgbClr val="0D0D0D"/>
                </a:solidFill>
                <a:effectLst/>
                <a:latin typeface="Söhne"/>
              </a:rPr>
            </a:br>
            <a:r>
              <a:rPr lang="en-US" b="0" i="0" dirty="0">
                <a:solidFill>
                  <a:srgbClr val="0D0D0D"/>
                </a:solidFill>
                <a:effectLst/>
                <a:latin typeface="Söhne"/>
              </a:rPr>
              <a:t>  find anything,.. So </a:t>
            </a:r>
            <a:r>
              <a:rPr lang="en-US" b="0" i="0" dirty="0" err="1">
                <a:solidFill>
                  <a:srgbClr val="0D0D0D"/>
                </a:solidFill>
                <a:effectLst/>
                <a:latin typeface="Söhne"/>
              </a:rPr>
              <a:t>im</a:t>
            </a:r>
            <a:r>
              <a:rPr lang="en-US" b="0" i="0" dirty="0">
                <a:solidFill>
                  <a:srgbClr val="0D0D0D"/>
                </a:solidFill>
                <a:effectLst/>
                <a:latin typeface="Söhne"/>
              </a:rPr>
              <a:t> going to go ahead and save you the trouble and stop the process.</a:t>
            </a:r>
            <a:br>
              <a:rPr lang="en-US" b="0" i="0" dirty="0">
                <a:solidFill>
                  <a:srgbClr val="0D0D0D"/>
                </a:solidFill>
                <a:effectLst/>
                <a:latin typeface="Söhne"/>
              </a:rPr>
            </a:br>
            <a:r>
              <a:rPr lang="en-US" b="0" i="0" dirty="0">
                <a:solidFill>
                  <a:srgbClr val="0D0D0D"/>
                </a:solidFill>
                <a:effectLst/>
                <a:latin typeface="Söhne"/>
              </a:rPr>
              <a:t>- So at this point we need to find another wordlist for hydra to use to find the password to ssh.</a:t>
            </a:r>
            <a:br>
              <a:rPr lang="en-US" b="0" i="0" dirty="0">
                <a:solidFill>
                  <a:srgbClr val="0D0D0D"/>
                </a:solidFill>
                <a:effectLst/>
                <a:latin typeface="Söhne"/>
              </a:rPr>
            </a:br>
            <a:r>
              <a:rPr lang="en-US" b="0" i="0" dirty="0">
                <a:solidFill>
                  <a:srgbClr val="0D0D0D"/>
                </a:solidFill>
                <a:effectLst/>
                <a:latin typeface="Söhne"/>
              </a:rPr>
              <a:t>- So lets say hypothetically your doing research and you come across this </a:t>
            </a:r>
            <a:r>
              <a:rPr lang="en-US" b="0" i="0" dirty="0" err="1">
                <a:solidFill>
                  <a:srgbClr val="0D0D0D"/>
                </a:solidFill>
                <a:effectLst/>
                <a:latin typeface="Söhne"/>
              </a:rPr>
              <a:t>github</a:t>
            </a:r>
            <a:r>
              <a:rPr lang="en-US" b="0" i="0" dirty="0">
                <a:solidFill>
                  <a:srgbClr val="0D0D0D"/>
                </a:solidFill>
                <a:effectLst/>
                <a:latin typeface="Söhne"/>
              </a:rPr>
              <a:t> page that contains a list of different wordlists.</a:t>
            </a:r>
            <a:br>
              <a:rPr lang="en-US" b="0" i="0" dirty="0">
                <a:solidFill>
                  <a:srgbClr val="0D0D0D"/>
                </a:solidFill>
                <a:effectLst/>
                <a:latin typeface="Söhne"/>
              </a:rPr>
            </a:br>
            <a:r>
              <a:rPr lang="en-US" b="0" i="0" dirty="0">
                <a:solidFill>
                  <a:srgbClr val="0D0D0D"/>
                </a:solidFill>
                <a:effectLst/>
                <a:latin typeface="Söhne"/>
              </a:rPr>
              <a:t>- I actually already have a window here that </a:t>
            </a:r>
            <a:r>
              <a:rPr lang="en-US" b="0" i="0" dirty="0" err="1">
                <a:solidFill>
                  <a:srgbClr val="0D0D0D"/>
                </a:solidFill>
                <a:effectLst/>
                <a:latin typeface="Söhne"/>
              </a:rPr>
              <a:t>i</a:t>
            </a:r>
            <a:r>
              <a:rPr lang="en-US" b="0" i="0" dirty="0">
                <a:solidFill>
                  <a:srgbClr val="0D0D0D"/>
                </a:solidFill>
                <a:effectLst/>
                <a:latin typeface="Söhne"/>
              </a:rPr>
              <a:t> will show you that page.</a:t>
            </a:r>
            <a:br>
              <a:rPr lang="en-US" b="0" i="0" dirty="0">
                <a:solidFill>
                  <a:srgbClr val="0D0D0D"/>
                </a:solidFill>
                <a:effectLst/>
                <a:latin typeface="Söhne"/>
              </a:rPr>
            </a:br>
            <a:r>
              <a:rPr lang="en-US" b="0" i="0" dirty="0">
                <a:solidFill>
                  <a:srgbClr val="0D0D0D"/>
                </a:solidFill>
                <a:effectLst/>
                <a:latin typeface="Söhne"/>
              </a:rPr>
              <a:t>- but once you get to this </a:t>
            </a:r>
            <a:r>
              <a:rPr lang="en-US" b="0" i="0" dirty="0" err="1">
                <a:solidFill>
                  <a:srgbClr val="0D0D0D"/>
                </a:solidFill>
                <a:effectLst/>
                <a:latin typeface="Söhne"/>
              </a:rPr>
              <a:t>github</a:t>
            </a:r>
            <a:r>
              <a:rPr lang="en-US" b="0" i="0" dirty="0">
                <a:solidFill>
                  <a:srgbClr val="0D0D0D"/>
                </a:solidFill>
                <a:effectLst/>
                <a:latin typeface="Söhne"/>
              </a:rPr>
              <a:t> page you would want to click on “wordlists” and then select the passwords folder,… then a whole list of password wordlists will be available for you to download </a:t>
            </a:r>
            <a:br>
              <a:rPr lang="en-US" b="0" i="0" dirty="0">
                <a:solidFill>
                  <a:srgbClr val="0D0D0D"/>
                </a:solidFill>
                <a:effectLst/>
                <a:latin typeface="Söhne"/>
              </a:rPr>
            </a:br>
            <a:r>
              <a:rPr lang="en-US" b="0" i="0" dirty="0">
                <a:solidFill>
                  <a:srgbClr val="0D0D0D"/>
                </a:solidFill>
                <a:effectLst/>
                <a:latin typeface="Söhne"/>
              </a:rPr>
              <a:t>  and use,.. But lets go ahead and download the openwall.txt and use that as our wordlist instead and see what we get.</a:t>
            </a:r>
            <a:br>
              <a:rPr lang="en-US" b="0" i="0" dirty="0">
                <a:solidFill>
                  <a:srgbClr val="0D0D0D"/>
                </a:solidFill>
                <a:effectLst/>
                <a:latin typeface="Söhne"/>
              </a:rPr>
            </a:br>
            <a:r>
              <a:rPr lang="en-US" b="0" i="0" dirty="0">
                <a:solidFill>
                  <a:srgbClr val="0D0D0D"/>
                </a:solidFill>
                <a:effectLst/>
                <a:latin typeface="Söhne"/>
              </a:rPr>
              <a:t>- We can use the </a:t>
            </a:r>
            <a:r>
              <a:rPr lang="en-US" b="0" i="0" dirty="0" err="1">
                <a:solidFill>
                  <a:srgbClr val="0D0D0D"/>
                </a:solidFill>
                <a:effectLst/>
                <a:latin typeface="Söhne"/>
              </a:rPr>
              <a:t>wget</a:t>
            </a:r>
            <a:r>
              <a:rPr lang="en-US" b="0" i="0" dirty="0">
                <a:solidFill>
                  <a:srgbClr val="0D0D0D"/>
                </a:solidFill>
                <a:effectLst/>
                <a:latin typeface="Söhne"/>
              </a:rPr>
              <a:t> command and type in the full URL path to the file to download the wordlist.</a:t>
            </a:r>
            <a:br>
              <a:rPr lang="en-US" b="0" i="0" dirty="0">
                <a:solidFill>
                  <a:srgbClr val="0D0D0D"/>
                </a:solidFill>
                <a:effectLst/>
                <a:latin typeface="Söhne"/>
              </a:rPr>
            </a:br>
            <a:r>
              <a:rPr lang="en-US" b="0" i="0" dirty="0">
                <a:solidFill>
                  <a:srgbClr val="0D0D0D"/>
                </a:solidFill>
                <a:effectLst/>
                <a:latin typeface="Söhne"/>
              </a:rPr>
              <a:t>- after running the command it will download the file into our current directory making it easier to use it with hydra,… so that we don’t have to specify any paths.</a:t>
            </a:r>
            <a:br>
              <a:rPr lang="en-US" b="0" i="0" dirty="0">
                <a:solidFill>
                  <a:srgbClr val="0D0D0D"/>
                </a:solidFill>
                <a:effectLst/>
                <a:latin typeface="Söhne"/>
              </a:rPr>
            </a:br>
            <a:r>
              <a:rPr lang="en-US" b="0" i="0" dirty="0">
                <a:solidFill>
                  <a:srgbClr val="0D0D0D"/>
                </a:solidFill>
                <a:effectLst/>
                <a:latin typeface="Söhne"/>
              </a:rPr>
              <a:t>          </a:t>
            </a:r>
            <a:r>
              <a:rPr lang="en-US" b="0" i="0" dirty="0" err="1">
                <a:solidFill>
                  <a:srgbClr val="0D0D0D"/>
                </a:solidFill>
                <a:effectLst/>
                <a:latin typeface="Söhne"/>
              </a:rPr>
              <a:t>wget</a:t>
            </a:r>
            <a:r>
              <a:rPr lang="en-US" b="0" i="0" dirty="0">
                <a:solidFill>
                  <a:srgbClr val="0D0D0D"/>
                </a:solidFill>
                <a:effectLst/>
                <a:latin typeface="Söhne"/>
              </a:rPr>
              <a:t> -O openwall.txt https://raw.githubusercontent.com/kkrypt0nn/wordlists/main/wordlists/passwords/openwall.txt</a:t>
            </a:r>
          </a:p>
          <a:p>
            <a:br>
              <a:rPr lang="en-US" b="0" i="0" dirty="0">
                <a:solidFill>
                  <a:srgbClr val="0D0D0D"/>
                </a:solidFill>
                <a:effectLst/>
                <a:latin typeface="Söhne"/>
              </a:rPr>
            </a:br>
            <a:endParaRPr lang="en-US" dirty="0"/>
          </a:p>
        </p:txBody>
      </p:sp>
      <p:sp>
        <p:nvSpPr>
          <p:cNvPr id="4" name="Slide Number Placeholder 3"/>
          <p:cNvSpPr>
            <a:spLocks noGrp="1"/>
          </p:cNvSpPr>
          <p:nvPr>
            <p:ph type="sldNum" sz="quarter" idx="5"/>
          </p:nvPr>
        </p:nvSpPr>
        <p:spPr/>
        <p:txBody>
          <a:bodyPr/>
          <a:lstStyle/>
          <a:p>
            <a:fld id="{C275CD8D-B1D9-4658-A4F0-38CA8D83ED5D}" type="slidenum">
              <a:rPr lang="en-US" smtClean="0"/>
              <a:t>10</a:t>
            </a:fld>
            <a:endParaRPr lang="en-US" dirty="0"/>
          </a:p>
        </p:txBody>
      </p:sp>
    </p:spTree>
    <p:extLst>
      <p:ext uri="{BB962C8B-B14F-4D97-AF65-F5344CB8AC3E}">
        <p14:creationId xmlns:p14="http://schemas.microsoft.com/office/powerpoint/2010/main" val="11246931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this point its as easy as running the same command as before and just replacing the wordlist with openwall.txt,… and then press enter,……………………………. Press enter</a:t>
            </a:r>
            <a:br>
              <a:rPr lang="en-US" dirty="0"/>
            </a:br>
            <a:r>
              <a:rPr lang="en-US" dirty="0"/>
              <a:t>- And the boom,… we can see the password,…. We can now confirm both credentials,… </a:t>
            </a:r>
            <a:r>
              <a:rPr lang="en-US" dirty="0" err="1"/>
              <a:t>goldenegg</a:t>
            </a:r>
            <a:r>
              <a:rPr lang="en-US" dirty="0"/>
              <a:t> is the username and Maddock is the password.</a:t>
            </a:r>
            <a:br>
              <a:rPr lang="en-US" dirty="0"/>
            </a:br>
            <a:r>
              <a:rPr lang="en-US" dirty="0"/>
              <a:t>- Now we can go ahead and use ssh to get inside with our newly confirmed credential,… so lets go do that,………………………………. Demonstrate</a:t>
            </a:r>
            <a:br>
              <a:rPr lang="en-US" dirty="0"/>
            </a:br>
            <a:br>
              <a:rPr lang="en-US" dirty="0"/>
            </a:br>
            <a:br>
              <a:rPr lang="en-US" dirty="0"/>
            </a:br>
            <a:r>
              <a:rPr lang="en-US" dirty="0"/>
              <a:t>- See we now have access into the victim machine!</a:t>
            </a:r>
            <a:br>
              <a:rPr lang="en-US" dirty="0"/>
            </a:br>
            <a:r>
              <a:rPr lang="en-US" dirty="0"/>
              <a:t>- And because this is a root CTF,.. We need to perform privilege escalation to get into the root user.</a:t>
            </a:r>
            <a:br>
              <a:rPr lang="en-US" dirty="0"/>
            </a:br>
            <a:br>
              <a:rPr lang="en-US" dirty="0"/>
            </a:br>
            <a:r>
              <a:rPr lang="en-US" dirty="0"/>
              <a:t>************************************************************************************************************</a:t>
            </a:r>
            <a:br>
              <a:rPr lang="en-US" dirty="0"/>
            </a:br>
            <a:r>
              <a:rPr lang="en-US" dirty="0"/>
              <a:t>- but first lets see if this user is in the </a:t>
            </a:r>
            <a:r>
              <a:rPr lang="en-US" dirty="0" err="1"/>
              <a:t>sudoers</a:t>
            </a:r>
            <a:r>
              <a:rPr lang="en-US" dirty="0"/>
              <a:t> file,… and we can do that by simply typing “</a:t>
            </a:r>
            <a:r>
              <a:rPr lang="en-US" dirty="0" err="1"/>
              <a:t>sudo</a:t>
            </a:r>
            <a:r>
              <a:rPr lang="en-US" dirty="0"/>
              <a:t> ls”</a:t>
            </a:r>
            <a:br>
              <a:rPr lang="en-US" dirty="0"/>
            </a:br>
            <a:r>
              <a:rPr lang="en-US" dirty="0"/>
              <a:t>- And see we now confirmed that this is a Low privileged user.</a:t>
            </a:r>
          </a:p>
        </p:txBody>
      </p:sp>
      <p:sp>
        <p:nvSpPr>
          <p:cNvPr id="4" name="Slide Number Placeholder 3"/>
          <p:cNvSpPr>
            <a:spLocks noGrp="1"/>
          </p:cNvSpPr>
          <p:nvPr>
            <p:ph type="sldNum" sz="quarter" idx="5"/>
          </p:nvPr>
        </p:nvSpPr>
        <p:spPr/>
        <p:txBody>
          <a:bodyPr/>
          <a:lstStyle/>
          <a:p>
            <a:fld id="{C275CD8D-B1D9-4658-A4F0-38CA8D83ED5D}" type="slidenum">
              <a:rPr lang="en-US" smtClean="0"/>
              <a:t>11</a:t>
            </a:fld>
            <a:endParaRPr lang="en-US" dirty="0"/>
          </a:p>
        </p:txBody>
      </p:sp>
    </p:spTree>
    <p:extLst>
      <p:ext uri="{BB962C8B-B14F-4D97-AF65-F5344CB8AC3E}">
        <p14:creationId xmlns:p14="http://schemas.microsoft.com/office/powerpoint/2010/main" val="18790784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So lets go ahead and do some research to see what we can do to escalate our Privileges.</a:t>
            </a:r>
            <a:br>
              <a:rPr lang="en-US" dirty="0"/>
            </a:br>
            <a:r>
              <a:rPr lang="en-US" dirty="0"/>
              <a:t>- Normally if I was an attacker,… I wouldn’t be doing research at this point and not know what to do,… I would have already come up with a game plan and would have already have had a handful of good ideas that I know would increase my overall percentage Likelihood of performing Privilege escalation once I got on the machine.</a:t>
            </a:r>
            <a:br>
              <a:rPr lang="en-US" dirty="0"/>
            </a:br>
            <a:r>
              <a:rPr lang="en-US" dirty="0"/>
              <a:t>- but again because this is a CTF Environment different rules apply.</a:t>
            </a:r>
            <a:br>
              <a:rPr lang="en-US" dirty="0"/>
            </a:br>
            <a:r>
              <a:rPr lang="en-US" dirty="0"/>
              <a:t>- So lets say hypothetically you were doing some Research and came across this other </a:t>
            </a:r>
            <a:r>
              <a:rPr lang="en-US" dirty="0" err="1"/>
              <a:t>Github</a:t>
            </a:r>
            <a:r>
              <a:rPr lang="en-US" dirty="0"/>
              <a:t> page that talks about this 2022 CVE.</a:t>
            </a:r>
            <a:br>
              <a:rPr lang="en-US" dirty="0"/>
            </a:br>
            <a:r>
              <a:rPr lang="en-US" dirty="0"/>
              <a:t>- I actually have already a webpage pulled up and you can see it for yourself,......................... Pull up webpage</a:t>
            </a:r>
            <a:br>
              <a:rPr lang="en-US" dirty="0"/>
            </a:br>
            <a:r>
              <a:rPr lang="en-US" dirty="0"/>
              <a:t>- You can see that it has been given a name Dirty-pipe,… because that’s the main crux of this CVE,… it basically takes advantage of the pipe Operator to basically do anything it wants because it </a:t>
            </a:r>
            <a:br>
              <a:rPr lang="en-US" dirty="0"/>
            </a:br>
            <a:r>
              <a:rPr lang="en-US" dirty="0"/>
              <a:t>  assumes that you are a Privileged user without being a privileged user,… and the only reason why this exists is Because of a minor discrepancy In the Linux kernel,… it has however sense been </a:t>
            </a:r>
            <a:br>
              <a:rPr lang="en-US" dirty="0"/>
            </a:br>
            <a:r>
              <a:rPr lang="en-US" dirty="0"/>
              <a:t>  patched,… and the </a:t>
            </a:r>
            <a:r>
              <a:rPr lang="en-US" dirty="0" err="1"/>
              <a:t>github</a:t>
            </a:r>
            <a:r>
              <a:rPr lang="en-US" dirty="0"/>
              <a:t> page actually talks about all the </a:t>
            </a:r>
            <a:r>
              <a:rPr lang="en-US" dirty="0" err="1"/>
              <a:t>linux</a:t>
            </a:r>
            <a:r>
              <a:rPr lang="en-US" dirty="0"/>
              <a:t> kernel versions that are Vulnerable to this attack,… however you do have to understand more about the pipe Operator in order </a:t>
            </a:r>
            <a:br>
              <a:rPr lang="en-US" dirty="0"/>
            </a:br>
            <a:r>
              <a:rPr lang="en-US" dirty="0"/>
              <a:t>  use it in a Unique way that will allow you to take advantage of the bug.</a:t>
            </a:r>
            <a:br>
              <a:rPr lang="en-US" dirty="0"/>
            </a:br>
            <a:r>
              <a:rPr lang="en-US" dirty="0"/>
              <a:t>- Having said that there are actually 4 files here that you can download that will help automate the process and are more less just proofs of concepts.</a:t>
            </a:r>
            <a:br>
              <a:rPr lang="en-US" dirty="0"/>
            </a:br>
            <a:r>
              <a:rPr lang="en-US" dirty="0"/>
              <a:t>- Like you can look inside these scripts and you can see how it works,… but rest assured its not meant to be an example of the only way to </a:t>
            </a:r>
            <a:r>
              <a:rPr lang="en-US" dirty="0" err="1"/>
              <a:t>to</a:t>
            </a:r>
            <a:r>
              <a:rPr lang="en-US" dirty="0"/>
              <a:t> do this.</a:t>
            </a:r>
            <a:br>
              <a:rPr lang="en-US" dirty="0"/>
            </a:br>
            <a:r>
              <a:rPr lang="en-US" dirty="0"/>
              <a:t>- So lets go ahead and create a new directory and move into it and download the 4 files.</a:t>
            </a:r>
          </a:p>
        </p:txBody>
      </p:sp>
      <p:sp>
        <p:nvSpPr>
          <p:cNvPr id="4" name="Slide Number Placeholder 3"/>
          <p:cNvSpPr>
            <a:spLocks noGrp="1"/>
          </p:cNvSpPr>
          <p:nvPr>
            <p:ph type="sldNum" sz="quarter" idx="5"/>
          </p:nvPr>
        </p:nvSpPr>
        <p:spPr/>
        <p:txBody>
          <a:bodyPr/>
          <a:lstStyle/>
          <a:p>
            <a:fld id="{C275CD8D-B1D9-4658-A4F0-38CA8D83ED5D}" type="slidenum">
              <a:rPr lang="en-US" smtClean="0"/>
              <a:t>12</a:t>
            </a:fld>
            <a:endParaRPr lang="en-US" dirty="0"/>
          </a:p>
        </p:txBody>
      </p:sp>
    </p:spTree>
    <p:extLst>
      <p:ext uri="{BB962C8B-B14F-4D97-AF65-F5344CB8AC3E}">
        <p14:creationId xmlns:p14="http://schemas.microsoft.com/office/powerpoint/2010/main" val="30824874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2/14/2024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2/14/2024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2/14/2024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2/14/2024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2/14/2024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2/14/2024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2/14/2024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2/14/2024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2/14/2024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2/14/2024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2/14/2024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2/14/2024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2/14/2024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2/14/2024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2/14/2024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2/14/2024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2/14/2024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2/14/2024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8.tmp"/><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9.tmp"/></Relationships>
</file>

<file path=ppt/slides/_rels/slide11.xml.rels><?xml version="1.0" encoding="UTF-8" standalone="yes"?>
<Relationships xmlns="http://schemas.openxmlformats.org/package/2006/relationships"><Relationship Id="rId3" Type="http://schemas.openxmlformats.org/officeDocument/2006/relationships/image" Target="../media/image20.tmp"/><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21.tmp"/></Relationships>
</file>

<file path=ppt/slides/_rels/slide12.xml.rels><?xml version="1.0" encoding="UTF-8" standalone="yes"?>
<Relationships xmlns="http://schemas.openxmlformats.org/package/2006/relationships"><Relationship Id="rId3" Type="http://schemas.openxmlformats.org/officeDocument/2006/relationships/image" Target="../media/image22.tmp"/><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24.tmp"/><Relationship Id="rId4" Type="http://schemas.openxmlformats.org/officeDocument/2006/relationships/image" Target="../media/image23.tmp"/></Relationships>
</file>

<file path=ppt/slides/_rels/slide13.xml.rels><?xml version="1.0" encoding="UTF-8" standalone="yes"?>
<Relationships xmlns="http://schemas.openxmlformats.org/package/2006/relationships"><Relationship Id="rId3" Type="http://schemas.openxmlformats.org/officeDocument/2006/relationships/image" Target="../media/image25.tmp"/><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27.tmp"/><Relationship Id="rId4" Type="http://schemas.openxmlformats.org/officeDocument/2006/relationships/image" Target="../media/image26.tmp"/></Relationships>
</file>

<file path=ppt/slides/_rels/slide14.xml.rels><?xml version="1.0" encoding="UTF-8" standalone="yes"?>
<Relationships xmlns="http://schemas.openxmlformats.org/package/2006/relationships"><Relationship Id="rId3" Type="http://schemas.openxmlformats.org/officeDocument/2006/relationships/image" Target="../media/image28.tmp"/><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4.tmp"/><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6.tmp"/><Relationship Id="rId2" Type="http://schemas.openxmlformats.org/officeDocument/2006/relationships/image" Target="../media/image5.tmp"/><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tmp"/><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customXml" Target="../ink/ink1.xml"/><Relationship Id="rId4" Type="http://schemas.openxmlformats.org/officeDocument/2006/relationships/image" Target="../media/image8.tmp"/></Relationships>
</file>

<file path=ppt/slides/_rels/slide5.xml.rels><?xml version="1.0" encoding="UTF-8" standalone="yes"?>
<Relationships xmlns="http://schemas.openxmlformats.org/package/2006/relationships"><Relationship Id="rId3" Type="http://schemas.openxmlformats.org/officeDocument/2006/relationships/image" Target="../media/image9.tmp"/><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0.tmp"/></Relationships>
</file>

<file path=ppt/slides/_rels/slide6.xml.rels><?xml version="1.0" encoding="UTF-8" standalone="yes"?>
<Relationships xmlns="http://schemas.openxmlformats.org/package/2006/relationships"><Relationship Id="rId3" Type="http://schemas.openxmlformats.org/officeDocument/2006/relationships/image" Target="../media/image11.tmp"/><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2.tmp"/></Relationships>
</file>

<file path=ppt/slides/_rels/slide7.xml.rels><?xml version="1.0" encoding="UTF-8" standalone="yes"?>
<Relationships xmlns="http://schemas.openxmlformats.org/package/2006/relationships"><Relationship Id="rId3" Type="http://schemas.openxmlformats.org/officeDocument/2006/relationships/image" Target="../media/image13.tmp"/><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4.tmp"/></Relationships>
</file>

<file path=ppt/slides/_rels/slide8.xml.rels><?xml version="1.0" encoding="UTF-8" standalone="yes"?>
<Relationships xmlns="http://schemas.openxmlformats.org/package/2006/relationships"><Relationship Id="rId3" Type="http://schemas.openxmlformats.org/officeDocument/2006/relationships/image" Target="../media/image15.tmp"/><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6.tmp"/><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7.tmp"/></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a:bodyPr>
          <a:lstStyle/>
          <a:p>
            <a:pPr algn="ctr"/>
            <a:r>
              <a:rPr lang="en-US" dirty="0"/>
              <a:t>ROOT Flag</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pPr algn="ctr"/>
            <a:r>
              <a:rPr lang="en-US" dirty="0"/>
              <a:t>(Privilege escalation)</a:t>
            </a:r>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D6760DB-B00B-02F9-15E0-C8CB14546EF2}"/>
              </a:ext>
            </a:extLst>
          </p:cNvPr>
          <p:cNvSpPr txBox="1"/>
          <p:nvPr/>
        </p:nvSpPr>
        <p:spPr>
          <a:xfrm>
            <a:off x="1344706" y="251012"/>
            <a:ext cx="9825318" cy="923330"/>
          </a:xfrm>
          <a:prstGeom prst="rect">
            <a:avLst/>
          </a:prstGeom>
          <a:noFill/>
        </p:spPr>
        <p:txBody>
          <a:bodyPr wrap="square" rtlCol="0">
            <a:spAutoFit/>
          </a:bodyPr>
          <a:lstStyle/>
          <a:p>
            <a:r>
              <a:rPr lang="en-US" dirty="0"/>
              <a:t>- This might be an ssh credential,… possibly a username or password. </a:t>
            </a:r>
            <a:br>
              <a:rPr lang="en-US" dirty="0"/>
            </a:br>
            <a:r>
              <a:rPr lang="en-US" dirty="0"/>
              <a:t>- Use HYDRA to perform a Wordlist attack against the SSH port using “</a:t>
            </a:r>
            <a:r>
              <a:rPr lang="en-US" dirty="0" err="1"/>
              <a:t>goldenegg</a:t>
            </a:r>
            <a:r>
              <a:rPr lang="en-US" dirty="0"/>
              <a:t>” as the username.</a:t>
            </a:r>
          </a:p>
          <a:p>
            <a:r>
              <a:rPr lang="en-US" dirty="0"/>
              <a:t>- Go online download an alternative password wordlist. </a:t>
            </a:r>
          </a:p>
        </p:txBody>
      </p:sp>
      <p:pic>
        <p:nvPicPr>
          <p:cNvPr id="8" name="Picture 7">
            <a:extLst>
              <a:ext uri="{FF2B5EF4-FFF2-40B4-BE49-F238E27FC236}">
                <a16:creationId xmlns:a16="http://schemas.microsoft.com/office/drawing/2014/main" id="{0ADAF734-10B5-3E4A-A18D-1FE29B05BB1D}"/>
              </a:ext>
            </a:extLst>
          </p:cNvPr>
          <p:cNvPicPr>
            <a:picLocks noChangeAspect="1"/>
          </p:cNvPicPr>
          <p:nvPr/>
        </p:nvPicPr>
        <p:blipFill>
          <a:blip r:embed="rId3"/>
          <a:stretch>
            <a:fillRect/>
          </a:stretch>
        </p:blipFill>
        <p:spPr>
          <a:xfrm>
            <a:off x="1622612" y="1282323"/>
            <a:ext cx="8399930" cy="1506665"/>
          </a:xfrm>
          <a:prstGeom prst="rect">
            <a:avLst/>
          </a:prstGeom>
        </p:spPr>
      </p:pic>
      <p:pic>
        <p:nvPicPr>
          <p:cNvPr id="10" name="Picture 9">
            <a:extLst>
              <a:ext uri="{FF2B5EF4-FFF2-40B4-BE49-F238E27FC236}">
                <a16:creationId xmlns:a16="http://schemas.microsoft.com/office/drawing/2014/main" id="{C0BDE7CF-3309-CD4E-C5A1-EF0D7580D1E2}"/>
              </a:ext>
            </a:extLst>
          </p:cNvPr>
          <p:cNvPicPr>
            <a:picLocks noChangeAspect="1"/>
          </p:cNvPicPr>
          <p:nvPr/>
        </p:nvPicPr>
        <p:blipFill>
          <a:blip r:embed="rId4"/>
          <a:stretch>
            <a:fillRect/>
          </a:stretch>
        </p:blipFill>
        <p:spPr>
          <a:xfrm>
            <a:off x="1622612" y="2788988"/>
            <a:ext cx="8399930" cy="4019705"/>
          </a:xfrm>
          <a:prstGeom prst="rect">
            <a:avLst/>
          </a:prstGeom>
        </p:spPr>
      </p:pic>
      <p:sp>
        <p:nvSpPr>
          <p:cNvPr id="12" name="Rectangle 11">
            <a:extLst>
              <a:ext uri="{FF2B5EF4-FFF2-40B4-BE49-F238E27FC236}">
                <a16:creationId xmlns:a16="http://schemas.microsoft.com/office/drawing/2014/main" id="{569AAB7C-9FD4-4959-BEF1-090193AB42D9}"/>
              </a:ext>
            </a:extLst>
          </p:cNvPr>
          <p:cNvSpPr/>
          <p:nvPr/>
        </p:nvSpPr>
        <p:spPr>
          <a:xfrm>
            <a:off x="2051280" y="5827059"/>
            <a:ext cx="1097280" cy="251012"/>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
        <p:nvSpPr>
          <p:cNvPr id="15" name="Rectangle 14">
            <a:extLst>
              <a:ext uri="{FF2B5EF4-FFF2-40B4-BE49-F238E27FC236}">
                <a16:creationId xmlns:a16="http://schemas.microsoft.com/office/drawing/2014/main" id="{B1738DD4-D507-D985-0C72-07D2EC95EE4D}"/>
              </a:ext>
            </a:extLst>
          </p:cNvPr>
          <p:cNvSpPr/>
          <p:nvPr/>
        </p:nvSpPr>
        <p:spPr>
          <a:xfrm>
            <a:off x="3524173" y="2805528"/>
            <a:ext cx="4696461" cy="233507"/>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
        <p:nvSpPr>
          <p:cNvPr id="17" name="Rectangle 16">
            <a:extLst>
              <a:ext uri="{FF2B5EF4-FFF2-40B4-BE49-F238E27FC236}">
                <a16:creationId xmlns:a16="http://schemas.microsoft.com/office/drawing/2014/main" id="{A3620F8F-4DFC-1346-FAC0-75B9A75FE1A5}"/>
              </a:ext>
            </a:extLst>
          </p:cNvPr>
          <p:cNvSpPr/>
          <p:nvPr/>
        </p:nvSpPr>
        <p:spPr>
          <a:xfrm>
            <a:off x="5232323" y="6203575"/>
            <a:ext cx="1280160" cy="304801"/>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cxnSp>
        <p:nvCxnSpPr>
          <p:cNvPr id="19" name="Straight Connector 18">
            <a:extLst>
              <a:ext uri="{FF2B5EF4-FFF2-40B4-BE49-F238E27FC236}">
                <a16:creationId xmlns:a16="http://schemas.microsoft.com/office/drawing/2014/main" id="{5F33C1F3-AA55-36B0-F7DE-01DEE3FE80E9}"/>
              </a:ext>
            </a:extLst>
          </p:cNvPr>
          <p:cNvCxnSpPr/>
          <p:nvPr/>
        </p:nvCxnSpPr>
        <p:spPr>
          <a:xfrm rot="10800000">
            <a:off x="6666120" y="6369300"/>
            <a:ext cx="1097280" cy="0"/>
          </a:xfrm>
          <a:prstGeom prst="line">
            <a:avLst/>
          </a:prstGeom>
          <a:solidFill>
            <a:srgbClr val="E71224">
              <a:alpha val="5000"/>
            </a:srgbClr>
          </a:solidFill>
          <a:ln w="36000">
            <a:solidFill>
              <a:srgbClr val="E71224"/>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83159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71304C6-28ED-9936-BA18-D2DA7DDEB0F7}"/>
              </a:ext>
            </a:extLst>
          </p:cNvPr>
          <p:cNvSpPr txBox="1"/>
          <p:nvPr/>
        </p:nvSpPr>
        <p:spPr>
          <a:xfrm>
            <a:off x="1398494" y="144674"/>
            <a:ext cx="9780494" cy="830997"/>
          </a:xfrm>
          <a:prstGeom prst="rect">
            <a:avLst/>
          </a:prstGeom>
          <a:noFill/>
        </p:spPr>
        <p:txBody>
          <a:bodyPr wrap="square" rtlCol="0">
            <a:spAutoFit/>
          </a:bodyPr>
          <a:lstStyle/>
          <a:p>
            <a:r>
              <a:rPr lang="en-US" sz="2400" dirty="0"/>
              <a:t>- Use HYDRA again with the alternative wordlist against the ssh port</a:t>
            </a:r>
            <a:br>
              <a:rPr lang="en-US" sz="2400" dirty="0"/>
            </a:br>
            <a:r>
              <a:rPr lang="en-US" sz="2400" dirty="0"/>
              <a:t>- Use SSH to gain access into the remote device using your new credentials.</a:t>
            </a:r>
          </a:p>
        </p:txBody>
      </p:sp>
      <p:pic>
        <p:nvPicPr>
          <p:cNvPr id="10" name="Picture 9">
            <a:extLst>
              <a:ext uri="{FF2B5EF4-FFF2-40B4-BE49-F238E27FC236}">
                <a16:creationId xmlns:a16="http://schemas.microsoft.com/office/drawing/2014/main" id="{901D08B1-BFE7-E95B-DD4D-B11C3D3BE7B8}"/>
              </a:ext>
            </a:extLst>
          </p:cNvPr>
          <p:cNvPicPr>
            <a:picLocks noChangeAspect="1"/>
          </p:cNvPicPr>
          <p:nvPr/>
        </p:nvPicPr>
        <p:blipFill>
          <a:blip r:embed="rId3"/>
          <a:stretch>
            <a:fillRect/>
          </a:stretch>
        </p:blipFill>
        <p:spPr>
          <a:xfrm>
            <a:off x="0" y="975671"/>
            <a:ext cx="12192000" cy="2915012"/>
          </a:xfrm>
          <a:prstGeom prst="rect">
            <a:avLst/>
          </a:prstGeom>
        </p:spPr>
      </p:pic>
      <p:pic>
        <p:nvPicPr>
          <p:cNvPr id="12" name="Picture 11">
            <a:extLst>
              <a:ext uri="{FF2B5EF4-FFF2-40B4-BE49-F238E27FC236}">
                <a16:creationId xmlns:a16="http://schemas.microsoft.com/office/drawing/2014/main" id="{32A5438A-48B7-0442-1238-630C473BAB38}"/>
              </a:ext>
            </a:extLst>
          </p:cNvPr>
          <p:cNvPicPr>
            <a:picLocks noChangeAspect="1"/>
          </p:cNvPicPr>
          <p:nvPr/>
        </p:nvPicPr>
        <p:blipFill>
          <a:blip r:embed="rId4"/>
          <a:stretch>
            <a:fillRect/>
          </a:stretch>
        </p:blipFill>
        <p:spPr>
          <a:xfrm>
            <a:off x="0" y="3890683"/>
            <a:ext cx="12192000" cy="2967317"/>
          </a:xfrm>
          <a:prstGeom prst="rect">
            <a:avLst/>
          </a:prstGeom>
        </p:spPr>
      </p:pic>
      <p:sp>
        <p:nvSpPr>
          <p:cNvPr id="15" name="Rectangle 14">
            <a:extLst>
              <a:ext uri="{FF2B5EF4-FFF2-40B4-BE49-F238E27FC236}">
                <a16:creationId xmlns:a16="http://schemas.microsoft.com/office/drawing/2014/main" id="{75321DAD-15AD-E418-9B46-65B13326ABEB}"/>
              </a:ext>
            </a:extLst>
          </p:cNvPr>
          <p:cNvSpPr/>
          <p:nvPr/>
        </p:nvSpPr>
        <p:spPr>
          <a:xfrm>
            <a:off x="438445" y="1183341"/>
            <a:ext cx="6069932" cy="276339"/>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
        <p:nvSpPr>
          <p:cNvPr id="17" name="Rectangle 16">
            <a:extLst>
              <a:ext uri="{FF2B5EF4-FFF2-40B4-BE49-F238E27FC236}">
                <a16:creationId xmlns:a16="http://schemas.microsoft.com/office/drawing/2014/main" id="{978D8068-95DD-7A0A-1601-5FF42F2387ED}"/>
              </a:ext>
            </a:extLst>
          </p:cNvPr>
          <p:cNvSpPr/>
          <p:nvPr/>
        </p:nvSpPr>
        <p:spPr>
          <a:xfrm>
            <a:off x="6398244" y="3614344"/>
            <a:ext cx="934885" cy="276339"/>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cxnSp>
        <p:nvCxnSpPr>
          <p:cNvPr id="19" name="Straight Connector 18">
            <a:extLst>
              <a:ext uri="{FF2B5EF4-FFF2-40B4-BE49-F238E27FC236}">
                <a16:creationId xmlns:a16="http://schemas.microsoft.com/office/drawing/2014/main" id="{434AF47B-CBCA-DBA2-3C46-643FE68BDE54}"/>
              </a:ext>
            </a:extLst>
          </p:cNvPr>
          <p:cNvCxnSpPr/>
          <p:nvPr/>
        </p:nvCxnSpPr>
        <p:spPr>
          <a:xfrm rot="10800000">
            <a:off x="2638440" y="6763680"/>
            <a:ext cx="1828800" cy="0"/>
          </a:xfrm>
          <a:prstGeom prst="line">
            <a:avLst/>
          </a:prstGeom>
          <a:solidFill>
            <a:srgbClr val="E71224">
              <a:alpha val="5000"/>
            </a:srgbClr>
          </a:solidFill>
          <a:ln w="36000">
            <a:solidFill>
              <a:srgbClr val="E71224"/>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23266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0304F76-190D-56FB-B8BF-216548DF3B8C}"/>
              </a:ext>
            </a:extLst>
          </p:cNvPr>
          <p:cNvSpPr txBox="1"/>
          <p:nvPr/>
        </p:nvSpPr>
        <p:spPr>
          <a:xfrm>
            <a:off x="884896" y="-41890"/>
            <a:ext cx="11528611" cy="1200329"/>
          </a:xfrm>
          <a:prstGeom prst="rect">
            <a:avLst/>
          </a:prstGeom>
          <a:noFill/>
        </p:spPr>
        <p:txBody>
          <a:bodyPr wrap="square" rtlCol="0">
            <a:spAutoFit/>
          </a:bodyPr>
          <a:lstStyle/>
          <a:p>
            <a:r>
              <a:rPr lang="en-US" sz="2400" dirty="0"/>
              <a:t>- We now have to Perform privilege escalation to get into the root user.</a:t>
            </a:r>
            <a:br>
              <a:rPr lang="en-US" sz="2400" dirty="0"/>
            </a:br>
            <a:r>
              <a:rPr lang="en-US" sz="2400" dirty="0"/>
              <a:t>- Do research on how to perform privilege escalation to then discover CVE-2022-0847.</a:t>
            </a:r>
            <a:br>
              <a:rPr lang="en-US" sz="2400" dirty="0"/>
            </a:br>
            <a:r>
              <a:rPr lang="en-US" sz="2400" dirty="0"/>
              <a:t>- Read the provided writeup and instructions and download the 4 files circled in red. </a:t>
            </a:r>
          </a:p>
        </p:txBody>
      </p:sp>
      <p:pic>
        <p:nvPicPr>
          <p:cNvPr id="8" name="Picture 7">
            <a:extLst>
              <a:ext uri="{FF2B5EF4-FFF2-40B4-BE49-F238E27FC236}">
                <a16:creationId xmlns:a16="http://schemas.microsoft.com/office/drawing/2014/main" id="{61ED2DD6-8C4A-7BF1-7B25-87FB67644348}"/>
              </a:ext>
            </a:extLst>
          </p:cNvPr>
          <p:cNvPicPr>
            <a:picLocks noChangeAspect="1"/>
          </p:cNvPicPr>
          <p:nvPr/>
        </p:nvPicPr>
        <p:blipFill>
          <a:blip r:embed="rId3"/>
          <a:stretch>
            <a:fillRect/>
          </a:stretch>
        </p:blipFill>
        <p:spPr>
          <a:xfrm>
            <a:off x="1" y="1150905"/>
            <a:ext cx="5665694" cy="3810330"/>
          </a:xfrm>
          <a:prstGeom prst="rect">
            <a:avLst/>
          </a:prstGeom>
        </p:spPr>
      </p:pic>
      <p:pic>
        <p:nvPicPr>
          <p:cNvPr id="10" name="Picture 9">
            <a:extLst>
              <a:ext uri="{FF2B5EF4-FFF2-40B4-BE49-F238E27FC236}">
                <a16:creationId xmlns:a16="http://schemas.microsoft.com/office/drawing/2014/main" id="{16539FDC-7C05-EA2A-4299-B77351CF0D63}"/>
              </a:ext>
            </a:extLst>
          </p:cNvPr>
          <p:cNvPicPr>
            <a:picLocks noChangeAspect="1"/>
          </p:cNvPicPr>
          <p:nvPr/>
        </p:nvPicPr>
        <p:blipFill>
          <a:blip r:embed="rId4"/>
          <a:stretch>
            <a:fillRect/>
          </a:stretch>
        </p:blipFill>
        <p:spPr>
          <a:xfrm>
            <a:off x="1" y="4961234"/>
            <a:ext cx="5665694" cy="1896765"/>
          </a:xfrm>
          <a:prstGeom prst="rect">
            <a:avLst/>
          </a:prstGeom>
        </p:spPr>
      </p:pic>
      <p:pic>
        <p:nvPicPr>
          <p:cNvPr id="12" name="Picture 11">
            <a:extLst>
              <a:ext uri="{FF2B5EF4-FFF2-40B4-BE49-F238E27FC236}">
                <a16:creationId xmlns:a16="http://schemas.microsoft.com/office/drawing/2014/main" id="{0BD8DD91-83B2-CA6A-210B-9B35BCD87E98}"/>
              </a:ext>
            </a:extLst>
          </p:cNvPr>
          <p:cNvPicPr>
            <a:picLocks noChangeAspect="1"/>
          </p:cNvPicPr>
          <p:nvPr/>
        </p:nvPicPr>
        <p:blipFill>
          <a:blip r:embed="rId5"/>
          <a:stretch>
            <a:fillRect/>
          </a:stretch>
        </p:blipFill>
        <p:spPr>
          <a:xfrm>
            <a:off x="5665695" y="1150904"/>
            <a:ext cx="6526305" cy="5641403"/>
          </a:xfrm>
          <a:prstGeom prst="rect">
            <a:avLst/>
          </a:prstGeom>
        </p:spPr>
      </p:pic>
      <p:sp>
        <p:nvSpPr>
          <p:cNvPr id="14" name="Rectangle 13">
            <a:extLst>
              <a:ext uri="{FF2B5EF4-FFF2-40B4-BE49-F238E27FC236}">
                <a16:creationId xmlns:a16="http://schemas.microsoft.com/office/drawing/2014/main" id="{1D292C6B-E364-16EF-0394-B5C121BE6229}"/>
              </a:ext>
            </a:extLst>
          </p:cNvPr>
          <p:cNvSpPr/>
          <p:nvPr/>
        </p:nvSpPr>
        <p:spPr>
          <a:xfrm>
            <a:off x="1004047" y="1150904"/>
            <a:ext cx="4231341" cy="337237"/>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
        <p:nvSpPr>
          <p:cNvPr id="16" name="Oval 15">
            <a:extLst>
              <a:ext uri="{FF2B5EF4-FFF2-40B4-BE49-F238E27FC236}">
                <a16:creationId xmlns:a16="http://schemas.microsoft.com/office/drawing/2014/main" id="{862F64A6-FCB9-DCB5-02E0-42E26C482D46}"/>
              </a:ext>
            </a:extLst>
          </p:cNvPr>
          <p:cNvSpPr/>
          <p:nvPr/>
        </p:nvSpPr>
        <p:spPr>
          <a:xfrm>
            <a:off x="995082" y="3716391"/>
            <a:ext cx="851647" cy="337237"/>
          </a:xfrm>
          <a:prstGeom prst="ellipse">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
        <p:nvSpPr>
          <p:cNvPr id="17" name="Oval 16">
            <a:extLst>
              <a:ext uri="{FF2B5EF4-FFF2-40B4-BE49-F238E27FC236}">
                <a16:creationId xmlns:a16="http://schemas.microsoft.com/office/drawing/2014/main" id="{B7BA41DF-43F9-33A4-A09D-0475DC3E3F54}"/>
              </a:ext>
            </a:extLst>
          </p:cNvPr>
          <p:cNvSpPr/>
          <p:nvPr/>
        </p:nvSpPr>
        <p:spPr>
          <a:xfrm>
            <a:off x="986117" y="4497734"/>
            <a:ext cx="851647" cy="337237"/>
          </a:xfrm>
          <a:prstGeom prst="ellipse">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
        <p:nvSpPr>
          <p:cNvPr id="18" name="Oval 17">
            <a:extLst>
              <a:ext uri="{FF2B5EF4-FFF2-40B4-BE49-F238E27FC236}">
                <a16:creationId xmlns:a16="http://schemas.microsoft.com/office/drawing/2014/main" id="{F6EE64E0-52D2-1832-DAA7-D3CAD641146C}"/>
              </a:ext>
            </a:extLst>
          </p:cNvPr>
          <p:cNvSpPr/>
          <p:nvPr/>
        </p:nvSpPr>
        <p:spPr>
          <a:xfrm>
            <a:off x="1013010" y="4107062"/>
            <a:ext cx="851647" cy="337237"/>
          </a:xfrm>
          <a:prstGeom prst="ellipse">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
        <p:nvSpPr>
          <p:cNvPr id="19" name="Oval 18">
            <a:extLst>
              <a:ext uri="{FF2B5EF4-FFF2-40B4-BE49-F238E27FC236}">
                <a16:creationId xmlns:a16="http://schemas.microsoft.com/office/drawing/2014/main" id="{0C9D4E3E-6548-407C-3A26-8798A1D15920}"/>
              </a:ext>
            </a:extLst>
          </p:cNvPr>
          <p:cNvSpPr/>
          <p:nvPr/>
        </p:nvSpPr>
        <p:spPr>
          <a:xfrm>
            <a:off x="1618127" y="6146495"/>
            <a:ext cx="3957921" cy="627882"/>
          </a:xfrm>
          <a:prstGeom prst="ellipse">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
        <p:nvSpPr>
          <p:cNvPr id="22" name="Rectangle 21">
            <a:extLst>
              <a:ext uri="{FF2B5EF4-FFF2-40B4-BE49-F238E27FC236}">
                <a16:creationId xmlns:a16="http://schemas.microsoft.com/office/drawing/2014/main" id="{CCB51202-FF14-6B24-F2EC-BD55E3A43E88}"/>
              </a:ext>
            </a:extLst>
          </p:cNvPr>
          <p:cNvSpPr/>
          <p:nvPr/>
        </p:nvSpPr>
        <p:spPr>
          <a:xfrm>
            <a:off x="8779108" y="2519081"/>
            <a:ext cx="2139903" cy="317238"/>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
        <p:nvSpPr>
          <p:cNvPr id="23" name="Rectangle 22">
            <a:extLst>
              <a:ext uri="{FF2B5EF4-FFF2-40B4-BE49-F238E27FC236}">
                <a16:creationId xmlns:a16="http://schemas.microsoft.com/office/drawing/2014/main" id="{C3E90AC0-25C8-AE61-7B88-0F393A0F1D82}"/>
              </a:ext>
            </a:extLst>
          </p:cNvPr>
          <p:cNvSpPr/>
          <p:nvPr/>
        </p:nvSpPr>
        <p:spPr>
          <a:xfrm>
            <a:off x="5665698" y="3553313"/>
            <a:ext cx="2339786" cy="317238"/>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
        <p:nvSpPr>
          <p:cNvPr id="24" name="Rectangle 23">
            <a:extLst>
              <a:ext uri="{FF2B5EF4-FFF2-40B4-BE49-F238E27FC236}">
                <a16:creationId xmlns:a16="http://schemas.microsoft.com/office/drawing/2014/main" id="{65C9603D-C317-F323-C197-9B88D832A1F9}"/>
              </a:ext>
            </a:extLst>
          </p:cNvPr>
          <p:cNvSpPr/>
          <p:nvPr/>
        </p:nvSpPr>
        <p:spPr>
          <a:xfrm>
            <a:off x="5665691" y="4571523"/>
            <a:ext cx="2483225" cy="317238"/>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
        <p:nvSpPr>
          <p:cNvPr id="25" name="Rectangle 24">
            <a:extLst>
              <a:ext uri="{FF2B5EF4-FFF2-40B4-BE49-F238E27FC236}">
                <a16:creationId xmlns:a16="http://schemas.microsoft.com/office/drawing/2014/main" id="{EAC9D8C9-8F48-6753-BE8A-2EB2EFB4C271}"/>
              </a:ext>
            </a:extLst>
          </p:cNvPr>
          <p:cNvSpPr/>
          <p:nvPr/>
        </p:nvSpPr>
        <p:spPr>
          <a:xfrm>
            <a:off x="5665698" y="5584337"/>
            <a:ext cx="2483218" cy="317238"/>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Tree>
    <p:extLst>
      <p:ext uri="{BB962C8B-B14F-4D97-AF65-F5344CB8AC3E}">
        <p14:creationId xmlns:p14="http://schemas.microsoft.com/office/powerpoint/2010/main" val="35869862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85B77BD-6EE9-8484-7993-814871226595}"/>
              </a:ext>
            </a:extLst>
          </p:cNvPr>
          <p:cNvPicPr>
            <a:picLocks noChangeAspect="1"/>
          </p:cNvPicPr>
          <p:nvPr/>
        </p:nvPicPr>
        <p:blipFill>
          <a:blip r:embed="rId3"/>
          <a:stretch>
            <a:fillRect/>
          </a:stretch>
        </p:blipFill>
        <p:spPr>
          <a:xfrm>
            <a:off x="0" y="1853019"/>
            <a:ext cx="12192000" cy="2573719"/>
          </a:xfrm>
          <a:prstGeom prst="rect">
            <a:avLst/>
          </a:prstGeom>
        </p:spPr>
      </p:pic>
      <p:sp>
        <p:nvSpPr>
          <p:cNvPr id="6" name="TextBox 5">
            <a:extLst>
              <a:ext uri="{FF2B5EF4-FFF2-40B4-BE49-F238E27FC236}">
                <a16:creationId xmlns:a16="http://schemas.microsoft.com/office/drawing/2014/main" id="{C763D56C-6CFA-8D1D-EA77-8A84156E5C4B}"/>
              </a:ext>
            </a:extLst>
          </p:cNvPr>
          <p:cNvSpPr txBox="1"/>
          <p:nvPr/>
        </p:nvSpPr>
        <p:spPr>
          <a:xfrm>
            <a:off x="887505" y="382406"/>
            <a:ext cx="11107271" cy="1200329"/>
          </a:xfrm>
          <a:prstGeom prst="rect">
            <a:avLst/>
          </a:prstGeom>
          <a:noFill/>
        </p:spPr>
        <p:txBody>
          <a:bodyPr wrap="square" rtlCol="0">
            <a:spAutoFit/>
          </a:bodyPr>
          <a:lstStyle/>
          <a:p>
            <a:r>
              <a:rPr lang="en-US" sz="2400" dirty="0"/>
              <a:t>- Change the permissions for both .sh files and give them executable rights.</a:t>
            </a:r>
            <a:br>
              <a:rPr lang="en-US" sz="2400" dirty="0"/>
            </a:br>
            <a:r>
              <a:rPr lang="en-US" sz="2400" dirty="0"/>
              <a:t>- Run the dpipe.sh script to figure to discern the potential Vulnerable kernel Linux version.</a:t>
            </a:r>
          </a:p>
          <a:p>
            <a:r>
              <a:rPr lang="en-US" sz="2400" dirty="0"/>
              <a:t>- Run the compile.sh script to compile both of the exploit-1.c and exploit-2.c files.</a:t>
            </a:r>
          </a:p>
        </p:txBody>
      </p:sp>
      <p:pic>
        <p:nvPicPr>
          <p:cNvPr id="10" name="Picture 9">
            <a:extLst>
              <a:ext uri="{FF2B5EF4-FFF2-40B4-BE49-F238E27FC236}">
                <a16:creationId xmlns:a16="http://schemas.microsoft.com/office/drawing/2014/main" id="{4F4EDB02-18C1-6664-8FEC-71535F2F89D2}"/>
              </a:ext>
            </a:extLst>
          </p:cNvPr>
          <p:cNvPicPr>
            <a:picLocks noChangeAspect="1"/>
          </p:cNvPicPr>
          <p:nvPr/>
        </p:nvPicPr>
        <p:blipFill>
          <a:blip r:embed="rId4"/>
          <a:stretch>
            <a:fillRect/>
          </a:stretch>
        </p:blipFill>
        <p:spPr>
          <a:xfrm>
            <a:off x="0" y="4825393"/>
            <a:ext cx="12192000" cy="685520"/>
          </a:xfrm>
          <a:prstGeom prst="rect">
            <a:avLst/>
          </a:prstGeom>
        </p:spPr>
      </p:pic>
      <p:pic>
        <p:nvPicPr>
          <p:cNvPr id="12" name="Picture 11">
            <a:extLst>
              <a:ext uri="{FF2B5EF4-FFF2-40B4-BE49-F238E27FC236}">
                <a16:creationId xmlns:a16="http://schemas.microsoft.com/office/drawing/2014/main" id="{389319A0-1F3B-EB90-07F0-74BBF6C5F16B}"/>
              </a:ext>
            </a:extLst>
          </p:cNvPr>
          <p:cNvPicPr>
            <a:picLocks noChangeAspect="1"/>
          </p:cNvPicPr>
          <p:nvPr/>
        </p:nvPicPr>
        <p:blipFill>
          <a:blip r:embed="rId5"/>
          <a:stretch>
            <a:fillRect/>
          </a:stretch>
        </p:blipFill>
        <p:spPr>
          <a:xfrm>
            <a:off x="-62754" y="5916282"/>
            <a:ext cx="12254753" cy="684800"/>
          </a:xfrm>
          <a:prstGeom prst="rect">
            <a:avLst/>
          </a:prstGeom>
        </p:spPr>
      </p:pic>
      <p:sp>
        <p:nvSpPr>
          <p:cNvPr id="14" name="Rectangle 13">
            <a:extLst>
              <a:ext uri="{FF2B5EF4-FFF2-40B4-BE49-F238E27FC236}">
                <a16:creationId xmlns:a16="http://schemas.microsoft.com/office/drawing/2014/main" id="{46CD3EAA-0CEF-946F-267B-8E82D8094EA8}"/>
              </a:ext>
            </a:extLst>
          </p:cNvPr>
          <p:cNvSpPr/>
          <p:nvPr/>
        </p:nvSpPr>
        <p:spPr>
          <a:xfrm>
            <a:off x="2214281" y="2958353"/>
            <a:ext cx="2241177" cy="224118"/>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
        <p:nvSpPr>
          <p:cNvPr id="16" name="Rectangle 15">
            <a:extLst>
              <a:ext uri="{FF2B5EF4-FFF2-40B4-BE49-F238E27FC236}">
                <a16:creationId xmlns:a16="http://schemas.microsoft.com/office/drawing/2014/main" id="{C574FD67-E618-E886-1BAE-3162C7D73D08}"/>
              </a:ext>
            </a:extLst>
          </p:cNvPr>
          <p:cNvSpPr/>
          <p:nvPr/>
        </p:nvSpPr>
        <p:spPr>
          <a:xfrm>
            <a:off x="2976282" y="3182471"/>
            <a:ext cx="2393577" cy="493059"/>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cxnSp>
        <p:nvCxnSpPr>
          <p:cNvPr id="18" name="Straight Connector 17">
            <a:extLst>
              <a:ext uri="{FF2B5EF4-FFF2-40B4-BE49-F238E27FC236}">
                <a16:creationId xmlns:a16="http://schemas.microsoft.com/office/drawing/2014/main" id="{7BD86CCC-1869-C167-8790-0CA772417451}"/>
              </a:ext>
            </a:extLst>
          </p:cNvPr>
          <p:cNvCxnSpPr>
            <a:cxnSpLocks/>
          </p:cNvCxnSpPr>
          <p:nvPr/>
        </p:nvCxnSpPr>
        <p:spPr>
          <a:xfrm flipH="1">
            <a:off x="4638339" y="3034371"/>
            <a:ext cx="1642941" cy="0"/>
          </a:xfrm>
          <a:prstGeom prst="line">
            <a:avLst/>
          </a:prstGeom>
          <a:solidFill>
            <a:srgbClr val="E71224">
              <a:alpha val="5000"/>
            </a:srgbClr>
          </a:solidFill>
          <a:ln w="36000">
            <a:solidFill>
              <a:srgbClr val="E71224"/>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66F081A-644E-F7C1-C0B4-A7C9E9C7BA3B}"/>
              </a:ext>
            </a:extLst>
          </p:cNvPr>
          <p:cNvCxnSpPr/>
          <p:nvPr/>
        </p:nvCxnSpPr>
        <p:spPr>
          <a:xfrm rot="10800000">
            <a:off x="5549760" y="3468420"/>
            <a:ext cx="731520" cy="0"/>
          </a:xfrm>
          <a:prstGeom prst="line">
            <a:avLst/>
          </a:prstGeom>
          <a:solidFill>
            <a:srgbClr val="E71224">
              <a:alpha val="5000"/>
            </a:srgbClr>
          </a:solidFill>
          <a:ln w="36000">
            <a:solidFill>
              <a:srgbClr val="E71224"/>
            </a:solidFill>
            <a:tailEnd type="arrow"/>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CCE92001-B398-EBC1-A1FB-3DFB688413F1}"/>
              </a:ext>
            </a:extLst>
          </p:cNvPr>
          <p:cNvSpPr/>
          <p:nvPr/>
        </p:nvSpPr>
        <p:spPr>
          <a:xfrm>
            <a:off x="-1" y="5271247"/>
            <a:ext cx="1237129" cy="239666"/>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
        <p:nvSpPr>
          <p:cNvPr id="26" name="Rectangle 25">
            <a:extLst>
              <a:ext uri="{FF2B5EF4-FFF2-40B4-BE49-F238E27FC236}">
                <a16:creationId xmlns:a16="http://schemas.microsoft.com/office/drawing/2014/main" id="{489D5EA6-6A07-E864-834C-9699B8E5C25B}"/>
              </a:ext>
            </a:extLst>
          </p:cNvPr>
          <p:cNvSpPr/>
          <p:nvPr/>
        </p:nvSpPr>
        <p:spPr>
          <a:xfrm>
            <a:off x="2411507" y="6368000"/>
            <a:ext cx="1237129" cy="239666"/>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
        <p:nvSpPr>
          <p:cNvPr id="27" name="Rectangle 26">
            <a:extLst>
              <a:ext uri="{FF2B5EF4-FFF2-40B4-BE49-F238E27FC236}">
                <a16:creationId xmlns:a16="http://schemas.microsoft.com/office/drawing/2014/main" id="{D60396A7-21A6-4DE5-7D9F-A68D47714643}"/>
              </a:ext>
            </a:extLst>
          </p:cNvPr>
          <p:cNvSpPr/>
          <p:nvPr/>
        </p:nvSpPr>
        <p:spPr>
          <a:xfrm>
            <a:off x="5209102" y="6347690"/>
            <a:ext cx="1237129" cy="239666"/>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Tree>
    <p:extLst>
      <p:ext uri="{BB962C8B-B14F-4D97-AF65-F5344CB8AC3E}">
        <p14:creationId xmlns:p14="http://schemas.microsoft.com/office/powerpoint/2010/main" val="6153247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165CA84-5FC0-0C66-7EF8-CB74FF885633}"/>
              </a:ext>
            </a:extLst>
          </p:cNvPr>
          <p:cNvPicPr>
            <a:picLocks noChangeAspect="1"/>
          </p:cNvPicPr>
          <p:nvPr/>
        </p:nvPicPr>
        <p:blipFill>
          <a:blip r:embed="rId3"/>
          <a:stretch>
            <a:fillRect/>
          </a:stretch>
        </p:blipFill>
        <p:spPr>
          <a:xfrm>
            <a:off x="0" y="1174376"/>
            <a:ext cx="12192000" cy="5683624"/>
          </a:xfrm>
          <a:prstGeom prst="rect">
            <a:avLst/>
          </a:prstGeom>
        </p:spPr>
      </p:pic>
      <p:sp>
        <p:nvSpPr>
          <p:cNvPr id="8" name="TextBox 7">
            <a:extLst>
              <a:ext uri="{FF2B5EF4-FFF2-40B4-BE49-F238E27FC236}">
                <a16:creationId xmlns:a16="http://schemas.microsoft.com/office/drawing/2014/main" id="{556729AC-FF16-E6D2-1FA0-7901CDE09285}"/>
              </a:ext>
            </a:extLst>
          </p:cNvPr>
          <p:cNvSpPr txBox="1"/>
          <p:nvPr/>
        </p:nvSpPr>
        <p:spPr>
          <a:xfrm>
            <a:off x="1272988" y="143435"/>
            <a:ext cx="9923930" cy="646331"/>
          </a:xfrm>
          <a:prstGeom prst="rect">
            <a:avLst/>
          </a:prstGeom>
          <a:noFill/>
        </p:spPr>
        <p:txBody>
          <a:bodyPr wrap="square" rtlCol="0">
            <a:spAutoFit/>
          </a:bodyPr>
          <a:lstStyle/>
          <a:p>
            <a:r>
              <a:rPr lang="en-US" dirty="0"/>
              <a:t>- Run the exploit-2 script and specify the proper compatible argument.</a:t>
            </a:r>
            <a:br>
              <a:rPr lang="en-US" dirty="0"/>
            </a:br>
            <a:r>
              <a:rPr lang="en-US" dirty="0"/>
              <a:t>- Start a BON shell to </a:t>
            </a:r>
            <a:r>
              <a:rPr lang="en-US" dirty="0" err="1"/>
              <a:t>initaiate</a:t>
            </a:r>
            <a:r>
              <a:rPr lang="en-US" dirty="0"/>
              <a:t> root success. </a:t>
            </a:r>
          </a:p>
        </p:txBody>
      </p:sp>
      <p:sp>
        <p:nvSpPr>
          <p:cNvPr id="10" name="TextBox 9">
            <a:extLst>
              <a:ext uri="{FF2B5EF4-FFF2-40B4-BE49-F238E27FC236}">
                <a16:creationId xmlns:a16="http://schemas.microsoft.com/office/drawing/2014/main" id="{A8285D32-748D-4BB7-2D42-D9E5855A135D}"/>
              </a:ext>
            </a:extLst>
          </p:cNvPr>
          <p:cNvSpPr txBox="1"/>
          <p:nvPr/>
        </p:nvSpPr>
        <p:spPr>
          <a:xfrm>
            <a:off x="4634753" y="3756212"/>
            <a:ext cx="6723530" cy="1323439"/>
          </a:xfrm>
          <a:prstGeom prst="rect">
            <a:avLst/>
          </a:prstGeom>
          <a:noFill/>
          <a:effectLst>
            <a:glow rad="101600">
              <a:schemeClr val="accent5">
                <a:satMod val="175000"/>
                <a:alpha val="40000"/>
              </a:schemeClr>
            </a:glow>
          </a:effectLst>
        </p:spPr>
        <p:txBody>
          <a:bodyPr wrap="square" rtlCol="0">
            <a:spAutoFit/>
          </a:bodyPr>
          <a:lstStyle/>
          <a:p>
            <a:r>
              <a:rPr lang="en-US" sz="8000" dirty="0">
                <a:solidFill>
                  <a:srgbClr val="FF0000"/>
                </a:solidFill>
                <a:effectLst>
                  <a:glow rad="825500">
                    <a:schemeClr val="tx2"/>
                  </a:glow>
                </a:effectLst>
              </a:rPr>
              <a:t>ROOT ACCESS</a:t>
            </a:r>
          </a:p>
        </p:txBody>
      </p:sp>
      <p:sp>
        <p:nvSpPr>
          <p:cNvPr id="12" name="Rectangle 11">
            <a:extLst>
              <a:ext uri="{FF2B5EF4-FFF2-40B4-BE49-F238E27FC236}">
                <a16:creationId xmlns:a16="http://schemas.microsoft.com/office/drawing/2014/main" id="{8C10EE84-A44C-D310-446D-3520237BDAA3}"/>
              </a:ext>
            </a:extLst>
          </p:cNvPr>
          <p:cNvSpPr/>
          <p:nvPr/>
        </p:nvSpPr>
        <p:spPr>
          <a:xfrm>
            <a:off x="4249271" y="1483955"/>
            <a:ext cx="1568824" cy="326916"/>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
        <p:nvSpPr>
          <p:cNvPr id="14" name="Rectangle 13">
            <a:extLst>
              <a:ext uri="{FF2B5EF4-FFF2-40B4-BE49-F238E27FC236}">
                <a16:creationId xmlns:a16="http://schemas.microsoft.com/office/drawing/2014/main" id="{724AFDC3-906E-EFCF-D1E3-74BE48D1F0E5}"/>
              </a:ext>
            </a:extLst>
          </p:cNvPr>
          <p:cNvSpPr/>
          <p:nvPr/>
        </p:nvSpPr>
        <p:spPr>
          <a:xfrm>
            <a:off x="208439" y="2689990"/>
            <a:ext cx="1476925" cy="286292"/>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Tree>
    <p:extLst>
      <p:ext uri="{BB962C8B-B14F-4D97-AF65-F5344CB8AC3E}">
        <p14:creationId xmlns:p14="http://schemas.microsoft.com/office/powerpoint/2010/main" val="16019252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2519" y="618518"/>
            <a:ext cx="3084891" cy="1478570"/>
          </a:xfrm>
        </p:spPr>
        <p:txBody>
          <a:bodyPr>
            <a:normAutofit/>
          </a:bodyPr>
          <a:lstStyle/>
          <a:p>
            <a:r>
              <a:rPr lang="en-US" sz="3200" dirty="0"/>
              <a:t>Title Lorem Ipsum dolor</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962519" y="2249487"/>
            <a:ext cx="3084892" cy="3541714"/>
          </a:xfrm>
        </p:spPr>
        <p:txBody>
          <a:bodyPr>
            <a:normAutofit/>
          </a:bodyPr>
          <a:lstStyle/>
          <a:p>
            <a:pPr>
              <a:lnSpc>
                <a:spcPct val="110000"/>
              </a:lnSpc>
            </a:pPr>
            <a:r>
              <a:rPr lang="en-US" sz="1600" dirty="0"/>
              <a:t>Lorem ipsum dolor sit </a:t>
            </a:r>
            <a:r>
              <a:rPr lang="en-US" sz="1600" dirty="0" err="1"/>
              <a:t>amet</a:t>
            </a:r>
            <a:r>
              <a:rPr lang="en-US" sz="1600" dirty="0"/>
              <a:t>, </a:t>
            </a:r>
            <a:r>
              <a:rPr lang="en-US" sz="1600" dirty="0" err="1"/>
              <a:t>consectetuer</a:t>
            </a:r>
            <a:r>
              <a:rPr lang="en-US" sz="1600" dirty="0"/>
              <a:t> </a:t>
            </a:r>
            <a:r>
              <a:rPr lang="en-US" sz="1600" dirty="0" err="1"/>
              <a:t>adipiscing</a:t>
            </a:r>
            <a:r>
              <a:rPr lang="en-US" sz="1600" dirty="0"/>
              <a:t> </a:t>
            </a:r>
            <a:r>
              <a:rPr lang="en-US" sz="1600" dirty="0" err="1"/>
              <a:t>elit</a:t>
            </a:r>
            <a:r>
              <a:rPr lang="en-US" sz="1600" dirty="0"/>
              <a:t>. Maecenas </a:t>
            </a:r>
            <a:r>
              <a:rPr lang="en-US" sz="1600" dirty="0" err="1"/>
              <a:t>porttitor</a:t>
            </a:r>
            <a:r>
              <a:rPr lang="en-US" sz="1600" dirty="0"/>
              <a:t> </a:t>
            </a:r>
            <a:r>
              <a:rPr lang="en-US" sz="1600" dirty="0" err="1"/>
              <a:t>congue</a:t>
            </a:r>
            <a:r>
              <a:rPr lang="en-US" sz="1600" dirty="0"/>
              <a:t> </a:t>
            </a:r>
            <a:r>
              <a:rPr lang="en-US" sz="1600" dirty="0" err="1"/>
              <a:t>massa</a:t>
            </a:r>
            <a:r>
              <a:rPr lang="en-US" sz="1600" dirty="0"/>
              <a:t>. </a:t>
            </a:r>
          </a:p>
          <a:p>
            <a:pPr>
              <a:lnSpc>
                <a:spcPct val="110000"/>
              </a:lnSpc>
            </a:pPr>
            <a:r>
              <a:rPr lang="en-US" sz="1600" dirty="0"/>
              <a:t>Nunc </a:t>
            </a:r>
            <a:r>
              <a:rPr lang="en-US" sz="1600" dirty="0" err="1"/>
              <a:t>viverra</a:t>
            </a:r>
            <a:r>
              <a:rPr lang="en-US" sz="1600" dirty="0"/>
              <a:t> </a:t>
            </a:r>
            <a:r>
              <a:rPr lang="en-US" sz="1600" dirty="0" err="1"/>
              <a:t>imperdiet</a:t>
            </a:r>
            <a:r>
              <a:rPr lang="en-US" sz="1600" dirty="0"/>
              <a:t> </a:t>
            </a:r>
            <a:r>
              <a:rPr lang="en-US" sz="1600" dirty="0" err="1"/>
              <a:t>enim</a:t>
            </a:r>
            <a:r>
              <a:rPr lang="en-US" sz="1600" dirty="0"/>
              <a:t>. </a:t>
            </a:r>
            <a:r>
              <a:rPr lang="en-US" sz="1600" dirty="0" err="1"/>
              <a:t>Fusce</a:t>
            </a:r>
            <a:r>
              <a:rPr lang="en-US" sz="1600" dirty="0"/>
              <a:t> est. </a:t>
            </a:r>
            <a:r>
              <a:rPr lang="en-US" sz="1600" dirty="0" err="1"/>
              <a:t>Vivamus</a:t>
            </a:r>
            <a:r>
              <a:rPr lang="en-US" sz="1600" dirty="0"/>
              <a:t> a </a:t>
            </a:r>
            <a:r>
              <a:rPr lang="en-US" sz="1600" dirty="0" err="1"/>
              <a:t>tellus</a:t>
            </a:r>
            <a:r>
              <a:rPr lang="en-US" sz="1600" dirty="0"/>
              <a:t>.</a:t>
            </a:r>
          </a:p>
          <a:p>
            <a:pPr>
              <a:lnSpc>
                <a:spcPct val="110000"/>
              </a:lnSpc>
            </a:pPr>
            <a:r>
              <a:rPr lang="en-US" sz="1600" dirty="0" err="1"/>
              <a:t>Pellentesque</a:t>
            </a:r>
            <a:r>
              <a:rPr lang="en-US" sz="1600" dirty="0"/>
              <a:t> habitant </a:t>
            </a:r>
            <a:r>
              <a:rPr lang="en-US" sz="1600" dirty="0" err="1"/>
              <a:t>morbi</a:t>
            </a:r>
            <a:r>
              <a:rPr lang="en-US" sz="1600" dirty="0"/>
              <a:t> </a:t>
            </a:r>
            <a:r>
              <a:rPr lang="en-US" sz="1600" dirty="0" err="1"/>
              <a:t>tristique</a:t>
            </a:r>
            <a:r>
              <a:rPr lang="en-US" sz="1600" dirty="0"/>
              <a:t> </a:t>
            </a:r>
            <a:r>
              <a:rPr lang="en-US" sz="1600" dirty="0" err="1"/>
              <a:t>senectus</a:t>
            </a:r>
            <a:r>
              <a:rPr lang="en-US" sz="1600" dirty="0"/>
              <a:t> et </a:t>
            </a:r>
            <a:r>
              <a:rPr lang="en-US" sz="1600" dirty="0" err="1"/>
              <a:t>netus</a:t>
            </a:r>
            <a:r>
              <a:rPr lang="en-US" sz="1600" dirty="0"/>
              <a:t> et </a:t>
            </a:r>
            <a:r>
              <a:rPr lang="en-US" sz="1600" dirty="0" err="1"/>
              <a:t>malesuada</a:t>
            </a:r>
            <a:r>
              <a:rPr lang="en-US" sz="1600" dirty="0"/>
              <a:t> fames ac </a:t>
            </a:r>
            <a:r>
              <a:rPr lang="en-US" sz="1600" dirty="0" err="1"/>
              <a:t>turpis</a:t>
            </a:r>
            <a:r>
              <a:rPr lang="en-US" sz="1600" dirty="0"/>
              <a:t> </a:t>
            </a:r>
            <a:r>
              <a:rPr lang="en-US" sz="1600" dirty="0" err="1"/>
              <a:t>egestas</a:t>
            </a:r>
            <a:r>
              <a:rPr lang="en-US" sz="1600" dirty="0"/>
              <a:t>. </a:t>
            </a:r>
          </a:p>
        </p:txBody>
      </p:sp>
      <p:pic>
        <p:nvPicPr>
          <p:cNvPr id="16" name="Picture 15">
            <a:extLst>
              <a:ext uri="{FF2B5EF4-FFF2-40B4-BE49-F238E27FC236}">
                <a16:creationId xmlns:a16="http://schemas.microsoft.com/office/drawing/2014/main" id="{DC89AD95-2270-DF26-0967-696B1374A6DE}"/>
              </a:ext>
            </a:extLst>
          </p:cNvPr>
          <p:cNvPicPr>
            <a:picLocks noChangeAspect="1"/>
          </p:cNvPicPr>
          <p:nvPr/>
        </p:nvPicPr>
        <p:blipFill>
          <a:blip r:embed="rId5"/>
          <a:stretch>
            <a:fillRect/>
          </a:stretch>
        </p:blipFill>
        <p:spPr>
          <a:xfrm>
            <a:off x="171449" y="114844"/>
            <a:ext cx="11787781" cy="6505031"/>
          </a:xfrm>
          <a:prstGeom prst="rect">
            <a:avLst/>
          </a:prstGeom>
        </p:spPr>
      </p:pic>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16B8C2E-6F70-3E0E-1076-CC780F8792F7}"/>
              </a:ext>
            </a:extLst>
          </p:cNvPr>
          <p:cNvPicPr>
            <a:picLocks noChangeAspect="1"/>
          </p:cNvPicPr>
          <p:nvPr/>
        </p:nvPicPr>
        <p:blipFill>
          <a:blip r:embed="rId2"/>
          <a:stretch>
            <a:fillRect/>
          </a:stretch>
        </p:blipFill>
        <p:spPr>
          <a:xfrm>
            <a:off x="267799" y="2107707"/>
            <a:ext cx="6294502" cy="4535140"/>
          </a:xfrm>
          <a:prstGeom prst="rect">
            <a:avLst/>
          </a:prstGeom>
        </p:spPr>
      </p:pic>
      <p:cxnSp>
        <p:nvCxnSpPr>
          <p:cNvPr id="5" name="Straight Connector 4">
            <a:extLst>
              <a:ext uri="{FF2B5EF4-FFF2-40B4-BE49-F238E27FC236}">
                <a16:creationId xmlns:a16="http://schemas.microsoft.com/office/drawing/2014/main" id="{98C0BF8E-B35C-5387-929B-44303BA1B339}"/>
              </a:ext>
            </a:extLst>
          </p:cNvPr>
          <p:cNvCxnSpPr/>
          <p:nvPr/>
        </p:nvCxnSpPr>
        <p:spPr>
          <a:xfrm rot="10800000">
            <a:off x="2476792" y="6390519"/>
            <a:ext cx="1097280" cy="0"/>
          </a:xfrm>
          <a:prstGeom prst="line">
            <a:avLst/>
          </a:prstGeom>
          <a:solidFill>
            <a:srgbClr val="E71224">
              <a:alpha val="5000"/>
            </a:srgbClr>
          </a:solidFill>
          <a:ln w="36000">
            <a:solidFill>
              <a:srgbClr val="E71224"/>
            </a:solidFill>
            <a:tailEnd type="arrow"/>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E134DD03-BFC7-B07E-1D01-FC6767796F40}"/>
              </a:ext>
            </a:extLst>
          </p:cNvPr>
          <p:cNvSpPr/>
          <p:nvPr/>
        </p:nvSpPr>
        <p:spPr>
          <a:xfrm>
            <a:off x="5337586" y="2601558"/>
            <a:ext cx="548640" cy="548640"/>
          </a:xfrm>
          <a:prstGeom prst="ellipse">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
        <p:nvSpPr>
          <p:cNvPr id="10" name="TextBox 9">
            <a:extLst>
              <a:ext uri="{FF2B5EF4-FFF2-40B4-BE49-F238E27FC236}">
                <a16:creationId xmlns:a16="http://schemas.microsoft.com/office/drawing/2014/main" id="{A87D92A8-625F-2C0C-678C-1BC7B2F17FD8}"/>
              </a:ext>
            </a:extLst>
          </p:cNvPr>
          <p:cNvSpPr txBox="1"/>
          <p:nvPr/>
        </p:nvSpPr>
        <p:spPr>
          <a:xfrm>
            <a:off x="2193730" y="291824"/>
            <a:ext cx="8142575" cy="1384995"/>
          </a:xfrm>
          <a:prstGeom prst="rect">
            <a:avLst/>
          </a:prstGeom>
          <a:noFill/>
        </p:spPr>
        <p:txBody>
          <a:bodyPr wrap="square" rtlCol="0">
            <a:spAutoFit/>
          </a:bodyPr>
          <a:lstStyle/>
          <a:p>
            <a:r>
              <a:rPr lang="en-US" sz="2800" dirty="0"/>
              <a:t>- Boot your Victim VM.</a:t>
            </a:r>
            <a:br>
              <a:rPr lang="en-US" sz="2800" dirty="0"/>
            </a:br>
            <a:r>
              <a:rPr lang="en-US" sz="2800" dirty="0"/>
              <a:t>- Create and boot your own attacking VM.</a:t>
            </a:r>
            <a:br>
              <a:rPr lang="en-US" sz="2800" dirty="0"/>
            </a:br>
            <a:r>
              <a:rPr lang="en-US" sz="2800" dirty="0"/>
              <a:t>- Configure both machines to be on the same network.</a:t>
            </a:r>
          </a:p>
        </p:txBody>
      </p:sp>
      <p:sp>
        <p:nvSpPr>
          <p:cNvPr id="12" name="Oval 11">
            <a:extLst>
              <a:ext uri="{FF2B5EF4-FFF2-40B4-BE49-F238E27FC236}">
                <a16:creationId xmlns:a16="http://schemas.microsoft.com/office/drawing/2014/main" id="{68E31F96-145C-DCE0-A584-61402031FA75}"/>
              </a:ext>
            </a:extLst>
          </p:cNvPr>
          <p:cNvSpPr/>
          <p:nvPr/>
        </p:nvSpPr>
        <p:spPr>
          <a:xfrm>
            <a:off x="4641076" y="2601558"/>
            <a:ext cx="548640" cy="548640"/>
          </a:xfrm>
          <a:prstGeom prst="ellipse">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pic>
        <p:nvPicPr>
          <p:cNvPr id="15" name="Picture 14">
            <a:extLst>
              <a:ext uri="{FF2B5EF4-FFF2-40B4-BE49-F238E27FC236}">
                <a16:creationId xmlns:a16="http://schemas.microsoft.com/office/drawing/2014/main" id="{19D63A2E-FEAA-910F-CAF6-4829B91EFA63}"/>
              </a:ext>
            </a:extLst>
          </p:cNvPr>
          <p:cNvPicPr>
            <a:picLocks noChangeAspect="1"/>
          </p:cNvPicPr>
          <p:nvPr/>
        </p:nvPicPr>
        <p:blipFill>
          <a:blip r:embed="rId3"/>
          <a:stretch>
            <a:fillRect/>
          </a:stretch>
        </p:blipFill>
        <p:spPr>
          <a:xfrm>
            <a:off x="6710171" y="2107706"/>
            <a:ext cx="5113463" cy="4535139"/>
          </a:xfrm>
          <a:prstGeom prst="rect">
            <a:avLst/>
          </a:prstGeom>
        </p:spPr>
      </p:pic>
      <p:cxnSp>
        <p:nvCxnSpPr>
          <p:cNvPr id="17" name="Straight Connector 16">
            <a:extLst>
              <a:ext uri="{FF2B5EF4-FFF2-40B4-BE49-F238E27FC236}">
                <a16:creationId xmlns:a16="http://schemas.microsoft.com/office/drawing/2014/main" id="{16B0ECE2-964D-F002-667E-2D1EFDF22F5B}"/>
              </a:ext>
            </a:extLst>
          </p:cNvPr>
          <p:cNvCxnSpPr/>
          <p:nvPr/>
        </p:nvCxnSpPr>
        <p:spPr>
          <a:xfrm rot="10800000">
            <a:off x="10851840" y="3420000"/>
            <a:ext cx="548640" cy="0"/>
          </a:xfrm>
          <a:prstGeom prst="line">
            <a:avLst/>
          </a:prstGeom>
          <a:solidFill>
            <a:srgbClr val="E71224">
              <a:alpha val="5000"/>
            </a:srgbClr>
          </a:solidFill>
          <a:ln w="36000">
            <a:solidFill>
              <a:srgbClr val="E71224"/>
            </a:solidFill>
            <a:tailEnd type="arrow"/>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24F3AF2-6557-8A89-224F-D3F07FC3F27F}"/>
              </a:ext>
            </a:extLst>
          </p:cNvPr>
          <p:cNvCxnSpPr/>
          <p:nvPr/>
        </p:nvCxnSpPr>
        <p:spPr>
          <a:xfrm rot="10800000">
            <a:off x="10897560" y="3684060"/>
            <a:ext cx="548640" cy="0"/>
          </a:xfrm>
          <a:prstGeom prst="line">
            <a:avLst/>
          </a:prstGeom>
          <a:solidFill>
            <a:srgbClr val="E71224">
              <a:alpha val="5000"/>
            </a:srgbClr>
          </a:solidFill>
          <a:ln w="36000">
            <a:solidFill>
              <a:srgbClr val="E71224"/>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D5234E1-E8AF-ADD4-43C9-FC8326D3D075}"/>
              </a:ext>
            </a:extLst>
          </p:cNvPr>
          <p:cNvCxnSpPr/>
          <p:nvPr/>
        </p:nvCxnSpPr>
        <p:spPr>
          <a:xfrm rot="10800000">
            <a:off x="7685640" y="4176900"/>
            <a:ext cx="731520" cy="0"/>
          </a:xfrm>
          <a:prstGeom prst="line">
            <a:avLst/>
          </a:prstGeom>
          <a:solidFill>
            <a:srgbClr val="E71224">
              <a:alpha val="5000"/>
            </a:srgbClr>
          </a:solidFill>
          <a:ln w="36000">
            <a:solidFill>
              <a:srgbClr val="E71224"/>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471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FF852AC-6911-5634-E7D2-D9CAEFA8FF82}"/>
              </a:ext>
            </a:extLst>
          </p:cNvPr>
          <p:cNvSpPr txBox="1"/>
          <p:nvPr/>
        </p:nvSpPr>
        <p:spPr>
          <a:xfrm>
            <a:off x="1237130" y="298591"/>
            <a:ext cx="10829364" cy="1384995"/>
          </a:xfrm>
          <a:prstGeom prst="rect">
            <a:avLst/>
          </a:prstGeom>
          <a:noFill/>
        </p:spPr>
        <p:txBody>
          <a:bodyPr wrap="square" rtlCol="0">
            <a:spAutoFit/>
          </a:bodyPr>
          <a:lstStyle/>
          <a:p>
            <a:r>
              <a:rPr lang="en-US" sz="2800" dirty="0"/>
              <a:t>- Log into your attacking machine.</a:t>
            </a:r>
          </a:p>
          <a:p>
            <a:r>
              <a:rPr lang="en-US" sz="2800" dirty="0"/>
              <a:t>- Use IFCONFIG to find your IP</a:t>
            </a:r>
          </a:p>
          <a:p>
            <a:r>
              <a:rPr lang="en-US" sz="2800" dirty="0"/>
              <a:t>- Use NMAP to find IP addresses in your network.</a:t>
            </a:r>
          </a:p>
        </p:txBody>
      </p:sp>
      <p:pic>
        <p:nvPicPr>
          <p:cNvPr id="10" name="Picture 9">
            <a:extLst>
              <a:ext uri="{FF2B5EF4-FFF2-40B4-BE49-F238E27FC236}">
                <a16:creationId xmlns:a16="http://schemas.microsoft.com/office/drawing/2014/main" id="{EDE834E3-7BEA-C5AD-E7E4-AD49499EEFE9}"/>
              </a:ext>
            </a:extLst>
          </p:cNvPr>
          <p:cNvPicPr>
            <a:picLocks noChangeAspect="1"/>
          </p:cNvPicPr>
          <p:nvPr/>
        </p:nvPicPr>
        <p:blipFill>
          <a:blip r:embed="rId3"/>
          <a:stretch>
            <a:fillRect/>
          </a:stretch>
        </p:blipFill>
        <p:spPr>
          <a:xfrm>
            <a:off x="0" y="1806680"/>
            <a:ext cx="5558118" cy="5051320"/>
          </a:xfrm>
          <a:prstGeom prst="rect">
            <a:avLst/>
          </a:prstGeom>
        </p:spPr>
      </p:pic>
      <p:pic>
        <p:nvPicPr>
          <p:cNvPr id="12" name="Picture 11">
            <a:extLst>
              <a:ext uri="{FF2B5EF4-FFF2-40B4-BE49-F238E27FC236}">
                <a16:creationId xmlns:a16="http://schemas.microsoft.com/office/drawing/2014/main" id="{218E95FB-1546-2AEC-99B1-5A9547A0F80E}"/>
              </a:ext>
            </a:extLst>
          </p:cNvPr>
          <p:cNvPicPr>
            <a:picLocks noChangeAspect="1"/>
          </p:cNvPicPr>
          <p:nvPr/>
        </p:nvPicPr>
        <p:blipFill>
          <a:blip r:embed="rId4"/>
          <a:stretch>
            <a:fillRect/>
          </a:stretch>
        </p:blipFill>
        <p:spPr>
          <a:xfrm>
            <a:off x="5558118" y="1828509"/>
            <a:ext cx="6633882" cy="5029492"/>
          </a:xfrm>
          <a:prstGeom prst="rect">
            <a:avLst/>
          </a:prstGeom>
        </p:spPr>
      </p:pic>
      <p:sp>
        <p:nvSpPr>
          <p:cNvPr id="15" name="Rectangle 14">
            <a:extLst>
              <a:ext uri="{FF2B5EF4-FFF2-40B4-BE49-F238E27FC236}">
                <a16:creationId xmlns:a16="http://schemas.microsoft.com/office/drawing/2014/main" id="{B9427CA1-C61B-7FAA-1686-1075AFD96401}"/>
              </a:ext>
            </a:extLst>
          </p:cNvPr>
          <p:cNvSpPr/>
          <p:nvPr/>
        </p:nvSpPr>
        <p:spPr>
          <a:xfrm>
            <a:off x="1101240" y="3056966"/>
            <a:ext cx="731520" cy="233329"/>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mc:AlternateContent xmlns:mc="http://schemas.openxmlformats.org/markup-compatibility/2006" xmlns:p14="http://schemas.microsoft.com/office/powerpoint/2010/main">
        <mc:Choice Requires="p14">
          <p:contentPart p14:bwMode="auto" r:id="rId5">
            <p14:nvContentPartPr>
              <p14:cNvPr id="16" name="Ink 15">
                <a:extLst>
                  <a:ext uri="{FF2B5EF4-FFF2-40B4-BE49-F238E27FC236}">
                    <a16:creationId xmlns:a16="http://schemas.microsoft.com/office/drawing/2014/main" id="{D047430F-A1C4-B8DF-62E5-FCB82D79E7B6}"/>
                  </a:ext>
                </a:extLst>
              </p14:cNvPr>
              <p14:cNvContentPartPr/>
              <p14:nvPr/>
            </p14:nvContentPartPr>
            <p14:xfrm>
              <a:off x="6894021" y="2850522"/>
              <a:ext cx="743400" cy="27720"/>
            </p14:xfrm>
          </p:contentPart>
        </mc:Choice>
        <mc:Fallback xmlns="">
          <p:pic>
            <p:nvPicPr>
              <p:cNvPr id="16" name="Ink 15">
                <a:extLst>
                  <a:ext uri="{FF2B5EF4-FFF2-40B4-BE49-F238E27FC236}">
                    <a16:creationId xmlns:a16="http://schemas.microsoft.com/office/drawing/2014/main" id="{D047430F-A1C4-B8DF-62E5-FCB82D79E7B6}"/>
                  </a:ext>
                </a:extLst>
              </p:cNvPr>
              <p:cNvPicPr/>
              <p:nvPr/>
            </p:nvPicPr>
            <p:blipFill>
              <a:blip r:embed="rId6"/>
              <a:stretch>
                <a:fillRect/>
              </a:stretch>
            </p:blipFill>
            <p:spPr>
              <a:xfrm>
                <a:off x="6876021" y="2832522"/>
                <a:ext cx="779040" cy="63360"/>
              </a:xfrm>
              <a:prstGeom prst="rect">
                <a:avLst/>
              </a:prstGeom>
            </p:spPr>
          </p:pic>
        </mc:Fallback>
      </mc:AlternateContent>
      <p:cxnSp>
        <p:nvCxnSpPr>
          <p:cNvPr id="20" name="Straight Connector 19">
            <a:extLst>
              <a:ext uri="{FF2B5EF4-FFF2-40B4-BE49-F238E27FC236}">
                <a16:creationId xmlns:a16="http://schemas.microsoft.com/office/drawing/2014/main" id="{C742A8DE-73A7-AF69-1BD2-51418DA95484}"/>
              </a:ext>
            </a:extLst>
          </p:cNvPr>
          <p:cNvCxnSpPr/>
          <p:nvPr/>
        </p:nvCxnSpPr>
        <p:spPr>
          <a:xfrm rot="10800000">
            <a:off x="8703000" y="3720240"/>
            <a:ext cx="548640" cy="0"/>
          </a:xfrm>
          <a:prstGeom prst="line">
            <a:avLst/>
          </a:prstGeom>
          <a:solidFill>
            <a:srgbClr val="E71224">
              <a:alpha val="5000"/>
            </a:srgbClr>
          </a:solidFill>
          <a:ln w="36000">
            <a:solidFill>
              <a:srgbClr val="E71224"/>
            </a:solidFill>
            <a:tailEnd type="arrow"/>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B15D080-609B-7716-92A1-C3217D4F235D}"/>
              </a:ext>
            </a:extLst>
          </p:cNvPr>
          <p:cNvCxnSpPr/>
          <p:nvPr/>
        </p:nvCxnSpPr>
        <p:spPr>
          <a:xfrm rot="10800000">
            <a:off x="8799120" y="4209120"/>
            <a:ext cx="548640" cy="0"/>
          </a:xfrm>
          <a:prstGeom prst="line">
            <a:avLst/>
          </a:prstGeom>
          <a:solidFill>
            <a:srgbClr val="E71224">
              <a:alpha val="5000"/>
            </a:srgbClr>
          </a:solidFill>
          <a:ln w="36000">
            <a:solidFill>
              <a:srgbClr val="E71224"/>
            </a:solidFill>
            <a:tailEnd type="arrow"/>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F7042D96-54EE-3077-F55A-30FA4C07E5C6}"/>
              </a:ext>
            </a:extLst>
          </p:cNvPr>
          <p:cNvSpPr/>
          <p:nvPr/>
        </p:nvSpPr>
        <p:spPr>
          <a:xfrm>
            <a:off x="8412480" y="5013069"/>
            <a:ext cx="1097280" cy="258169"/>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cxnSp>
        <p:nvCxnSpPr>
          <p:cNvPr id="28" name="Straight Connector 27">
            <a:extLst>
              <a:ext uri="{FF2B5EF4-FFF2-40B4-BE49-F238E27FC236}">
                <a16:creationId xmlns:a16="http://schemas.microsoft.com/office/drawing/2014/main" id="{E5B72DE3-A2B1-3C8A-A68C-E5D977692C47}"/>
              </a:ext>
            </a:extLst>
          </p:cNvPr>
          <p:cNvCxnSpPr/>
          <p:nvPr/>
        </p:nvCxnSpPr>
        <p:spPr>
          <a:xfrm rot="10800000">
            <a:off x="8700840" y="4661820"/>
            <a:ext cx="548640" cy="0"/>
          </a:xfrm>
          <a:prstGeom prst="line">
            <a:avLst/>
          </a:prstGeom>
          <a:solidFill>
            <a:srgbClr val="E71224">
              <a:alpha val="5000"/>
            </a:srgbClr>
          </a:solidFill>
          <a:ln w="36000">
            <a:solidFill>
              <a:srgbClr val="E71224"/>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57624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3D67C8D-5206-3572-6D19-0CC77C507EBE}"/>
              </a:ext>
            </a:extLst>
          </p:cNvPr>
          <p:cNvPicPr>
            <a:picLocks noChangeAspect="1"/>
          </p:cNvPicPr>
          <p:nvPr/>
        </p:nvPicPr>
        <p:blipFill>
          <a:blip r:embed="rId3"/>
          <a:stretch>
            <a:fillRect/>
          </a:stretch>
        </p:blipFill>
        <p:spPr>
          <a:xfrm>
            <a:off x="0" y="1685365"/>
            <a:ext cx="5714766" cy="5172636"/>
          </a:xfrm>
          <a:prstGeom prst="rect">
            <a:avLst/>
          </a:prstGeom>
        </p:spPr>
      </p:pic>
      <p:sp>
        <p:nvSpPr>
          <p:cNvPr id="8" name="TextBox 7">
            <a:extLst>
              <a:ext uri="{FF2B5EF4-FFF2-40B4-BE49-F238E27FC236}">
                <a16:creationId xmlns:a16="http://schemas.microsoft.com/office/drawing/2014/main" id="{C44A93F8-2404-0703-3B36-057F61310342}"/>
              </a:ext>
            </a:extLst>
          </p:cNvPr>
          <p:cNvSpPr txBox="1"/>
          <p:nvPr/>
        </p:nvSpPr>
        <p:spPr>
          <a:xfrm>
            <a:off x="1524000" y="376517"/>
            <a:ext cx="10094259" cy="1077218"/>
          </a:xfrm>
          <a:prstGeom prst="rect">
            <a:avLst/>
          </a:prstGeom>
          <a:noFill/>
        </p:spPr>
        <p:txBody>
          <a:bodyPr wrap="square" rtlCol="0">
            <a:spAutoFit/>
          </a:bodyPr>
          <a:lstStyle/>
          <a:p>
            <a:r>
              <a:rPr lang="en-US" sz="3200" dirty="0"/>
              <a:t>- Use NMAP to find open ports</a:t>
            </a:r>
          </a:p>
          <a:p>
            <a:r>
              <a:rPr lang="en-US" sz="3200" dirty="0"/>
              <a:t>- Use Browser to look at web pages that the victim is hosting.</a:t>
            </a:r>
          </a:p>
        </p:txBody>
      </p:sp>
      <p:pic>
        <p:nvPicPr>
          <p:cNvPr id="10" name="Picture 9">
            <a:extLst>
              <a:ext uri="{FF2B5EF4-FFF2-40B4-BE49-F238E27FC236}">
                <a16:creationId xmlns:a16="http://schemas.microsoft.com/office/drawing/2014/main" id="{6009B60D-FD6C-05A4-057B-8F4ABC6AC848}"/>
              </a:ext>
            </a:extLst>
          </p:cNvPr>
          <p:cNvPicPr>
            <a:picLocks noChangeAspect="1"/>
          </p:cNvPicPr>
          <p:nvPr/>
        </p:nvPicPr>
        <p:blipFill>
          <a:blip r:embed="rId4"/>
          <a:stretch>
            <a:fillRect/>
          </a:stretch>
        </p:blipFill>
        <p:spPr>
          <a:xfrm>
            <a:off x="5714766" y="1685364"/>
            <a:ext cx="6477234" cy="5172636"/>
          </a:xfrm>
          <a:prstGeom prst="rect">
            <a:avLst/>
          </a:prstGeom>
        </p:spPr>
      </p:pic>
      <p:sp>
        <p:nvSpPr>
          <p:cNvPr id="12" name="Rectangle 11">
            <a:extLst>
              <a:ext uri="{FF2B5EF4-FFF2-40B4-BE49-F238E27FC236}">
                <a16:creationId xmlns:a16="http://schemas.microsoft.com/office/drawing/2014/main" id="{449FE41B-A91D-1193-ED5A-66294FA5A499}"/>
              </a:ext>
            </a:extLst>
          </p:cNvPr>
          <p:cNvSpPr/>
          <p:nvPr/>
        </p:nvSpPr>
        <p:spPr>
          <a:xfrm>
            <a:off x="793440" y="2488680"/>
            <a:ext cx="731520" cy="182880"/>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
        <p:nvSpPr>
          <p:cNvPr id="16" name="Rectangle 15">
            <a:extLst>
              <a:ext uri="{FF2B5EF4-FFF2-40B4-BE49-F238E27FC236}">
                <a16:creationId xmlns:a16="http://schemas.microsoft.com/office/drawing/2014/main" id="{F2B6A8E8-4E5E-B514-78AD-09308E7A0195}"/>
              </a:ext>
            </a:extLst>
          </p:cNvPr>
          <p:cNvSpPr/>
          <p:nvPr/>
        </p:nvSpPr>
        <p:spPr>
          <a:xfrm>
            <a:off x="1070315" y="3949904"/>
            <a:ext cx="516438" cy="500792"/>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
        <p:nvSpPr>
          <p:cNvPr id="18" name="Oval 17">
            <a:extLst>
              <a:ext uri="{FF2B5EF4-FFF2-40B4-BE49-F238E27FC236}">
                <a16:creationId xmlns:a16="http://schemas.microsoft.com/office/drawing/2014/main" id="{BC6BE4B9-2D5C-FF5D-FBA9-CC06B70E2480}"/>
              </a:ext>
            </a:extLst>
          </p:cNvPr>
          <p:cNvSpPr/>
          <p:nvPr/>
        </p:nvSpPr>
        <p:spPr>
          <a:xfrm>
            <a:off x="7051072" y="2304007"/>
            <a:ext cx="936481" cy="555734"/>
          </a:xfrm>
          <a:prstGeom prst="ellipse">
            <a:avLst/>
          </a:prstGeom>
          <a:solidFill>
            <a:srgbClr val="E71224">
              <a:alpha val="5000"/>
            </a:srgbClr>
          </a:solidFill>
          <a:ln w="762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cxnSp>
        <p:nvCxnSpPr>
          <p:cNvPr id="21" name="Straight Connector 20">
            <a:extLst>
              <a:ext uri="{FF2B5EF4-FFF2-40B4-BE49-F238E27FC236}">
                <a16:creationId xmlns:a16="http://schemas.microsoft.com/office/drawing/2014/main" id="{53DDDCBF-53AE-41FC-C9BC-C83CE997B2F8}"/>
              </a:ext>
            </a:extLst>
          </p:cNvPr>
          <p:cNvCxnSpPr/>
          <p:nvPr/>
        </p:nvCxnSpPr>
        <p:spPr>
          <a:xfrm rot="10800000">
            <a:off x="8130423" y="2553346"/>
            <a:ext cx="1645920" cy="0"/>
          </a:xfrm>
          <a:prstGeom prst="line">
            <a:avLst/>
          </a:prstGeom>
          <a:solidFill>
            <a:srgbClr val="E71224">
              <a:alpha val="5000"/>
            </a:srgbClr>
          </a:solidFill>
          <a:ln w="57150">
            <a:solidFill>
              <a:srgbClr val="E71224"/>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25643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1F81C78-C190-5E0F-F98F-87F4BCF27686}"/>
              </a:ext>
            </a:extLst>
          </p:cNvPr>
          <p:cNvSpPr txBox="1"/>
          <p:nvPr/>
        </p:nvSpPr>
        <p:spPr>
          <a:xfrm>
            <a:off x="1317812" y="242047"/>
            <a:ext cx="9852212" cy="1200329"/>
          </a:xfrm>
          <a:prstGeom prst="rect">
            <a:avLst/>
          </a:prstGeom>
          <a:noFill/>
        </p:spPr>
        <p:txBody>
          <a:bodyPr wrap="square" rtlCol="0">
            <a:spAutoFit/>
          </a:bodyPr>
          <a:lstStyle/>
          <a:p>
            <a:r>
              <a:rPr lang="en-US" sz="2400" dirty="0"/>
              <a:t>- Look through the available web pages to attempt to Enumerate new </a:t>
            </a:r>
            <a:br>
              <a:rPr lang="en-US" sz="2400" dirty="0"/>
            </a:br>
            <a:r>
              <a:rPr lang="en-US" sz="2400" dirty="0"/>
              <a:t>  information.</a:t>
            </a:r>
          </a:p>
          <a:p>
            <a:r>
              <a:rPr lang="en-US" sz="2400" dirty="0"/>
              <a:t>- Use CURL to look at source code and Find a suspicious hidden path.</a:t>
            </a:r>
          </a:p>
        </p:txBody>
      </p:sp>
      <p:pic>
        <p:nvPicPr>
          <p:cNvPr id="10" name="Picture 9">
            <a:extLst>
              <a:ext uri="{FF2B5EF4-FFF2-40B4-BE49-F238E27FC236}">
                <a16:creationId xmlns:a16="http://schemas.microsoft.com/office/drawing/2014/main" id="{854E862C-26BB-8692-52F4-A29EEEE4F4E8}"/>
              </a:ext>
            </a:extLst>
          </p:cNvPr>
          <p:cNvPicPr>
            <a:picLocks noChangeAspect="1"/>
          </p:cNvPicPr>
          <p:nvPr/>
        </p:nvPicPr>
        <p:blipFill>
          <a:blip r:embed="rId3"/>
          <a:stretch>
            <a:fillRect/>
          </a:stretch>
        </p:blipFill>
        <p:spPr>
          <a:xfrm>
            <a:off x="5522259" y="1640541"/>
            <a:ext cx="6669741" cy="5217458"/>
          </a:xfrm>
          <a:prstGeom prst="rect">
            <a:avLst/>
          </a:prstGeom>
        </p:spPr>
      </p:pic>
      <p:pic>
        <p:nvPicPr>
          <p:cNvPr id="12" name="Picture 11">
            <a:extLst>
              <a:ext uri="{FF2B5EF4-FFF2-40B4-BE49-F238E27FC236}">
                <a16:creationId xmlns:a16="http://schemas.microsoft.com/office/drawing/2014/main" id="{ED7D6103-0DB9-BE86-B8CC-B0973AD6F398}"/>
              </a:ext>
            </a:extLst>
          </p:cNvPr>
          <p:cNvPicPr>
            <a:picLocks noChangeAspect="1"/>
          </p:cNvPicPr>
          <p:nvPr/>
        </p:nvPicPr>
        <p:blipFill>
          <a:blip r:embed="rId4"/>
          <a:stretch>
            <a:fillRect/>
          </a:stretch>
        </p:blipFill>
        <p:spPr>
          <a:xfrm>
            <a:off x="0" y="1640541"/>
            <a:ext cx="5522259" cy="5136777"/>
          </a:xfrm>
          <a:prstGeom prst="rect">
            <a:avLst/>
          </a:prstGeom>
        </p:spPr>
      </p:pic>
      <p:sp>
        <p:nvSpPr>
          <p:cNvPr id="14" name="Oval 13">
            <a:extLst>
              <a:ext uri="{FF2B5EF4-FFF2-40B4-BE49-F238E27FC236}">
                <a16:creationId xmlns:a16="http://schemas.microsoft.com/office/drawing/2014/main" id="{0903360B-C761-EB01-0C23-3F5D172D7866}"/>
              </a:ext>
            </a:extLst>
          </p:cNvPr>
          <p:cNvSpPr/>
          <p:nvPr/>
        </p:nvSpPr>
        <p:spPr>
          <a:xfrm>
            <a:off x="1317812" y="1640541"/>
            <a:ext cx="1308848" cy="493059"/>
          </a:xfrm>
          <a:prstGeom prst="ellipse">
            <a:avLst/>
          </a:prstGeom>
          <a:solidFill>
            <a:srgbClr val="E71224">
              <a:alpha val="5000"/>
            </a:srgbClr>
          </a:solidFill>
          <a:ln w="762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cxnSp>
        <p:nvCxnSpPr>
          <p:cNvPr id="17" name="Straight Connector 16">
            <a:extLst>
              <a:ext uri="{FF2B5EF4-FFF2-40B4-BE49-F238E27FC236}">
                <a16:creationId xmlns:a16="http://schemas.microsoft.com/office/drawing/2014/main" id="{55A60276-ABD5-FB8A-5EB9-DF0EEBCD77AF}"/>
              </a:ext>
            </a:extLst>
          </p:cNvPr>
          <p:cNvCxnSpPr/>
          <p:nvPr/>
        </p:nvCxnSpPr>
        <p:spPr>
          <a:xfrm rot="10800000">
            <a:off x="729720" y="3011760"/>
            <a:ext cx="731520" cy="0"/>
          </a:xfrm>
          <a:prstGeom prst="line">
            <a:avLst/>
          </a:prstGeom>
          <a:solidFill>
            <a:srgbClr val="E71224">
              <a:alpha val="5000"/>
            </a:srgbClr>
          </a:solidFill>
          <a:ln w="36000">
            <a:solidFill>
              <a:srgbClr val="E71224"/>
            </a:solidFill>
            <a:tailEnd type="arrow"/>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806BFAF7-C669-FCCE-7987-6EE479E05020}"/>
              </a:ext>
            </a:extLst>
          </p:cNvPr>
          <p:cNvSpPr/>
          <p:nvPr/>
        </p:nvSpPr>
        <p:spPr>
          <a:xfrm>
            <a:off x="5808240" y="1936376"/>
            <a:ext cx="1327666" cy="217864"/>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
        <p:nvSpPr>
          <p:cNvPr id="23" name="Rectangle 22">
            <a:extLst>
              <a:ext uri="{FF2B5EF4-FFF2-40B4-BE49-F238E27FC236}">
                <a16:creationId xmlns:a16="http://schemas.microsoft.com/office/drawing/2014/main" id="{C5B55112-6CCC-09AB-93E2-1399E2866E96}"/>
              </a:ext>
            </a:extLst>
          </p:cNvPr>
          <p:cNvSpPr/>
          <p:nvPr/>
        </p:nvSpPr>
        <p:spPr>
          <a:xfrm>
            <a:off x="9009000" y="6356160"/>
            <a:ext cx="1578318" cy="259793"/>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Tree>
    <p:extLst>
      <p:ext uri="{BB962C8B-B14F-4D97-AF65-F5344CB8AC3E}">
        <p14:creationId xmlns:p14="http://schemas.microsoft.com/office/powerpoint/2010/main" val="30118048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A9910EC-DA50-CA41-7390-0EDFF3204BFF}"/>
              </a:ext>
            </a:extLst>
          </p:cNvPr>
          <p:cNvPicPr>
            <a:picLocks noChangeAspect="1"/>
          </p:cNvPicPr>
          <p:nvPr/>
        </p:nvPicPr>
        <p:blipFill>
          <a:blip r:embed="rId3"/>
          <a:stretch>
            <a:fillRect/>
          </a:stretch>
        </p:blipFill>
        <p:spPr>
          <a:xfrm>
            <a:off x="0" y="1725404"/>
            <a:ext cx="12192000" cy="1775614"/>
          </a:xfrm>
          <a:prstGeom prst="rect">
            <a:avLst/>
          </a:prstGeom>
        </p:spPr>
      </p:pic>
      <p:sp>
        <p:nvSpPr>
          <p:cNvPr id="6" name="TextBox 5">
            <a:extLst>
              <a:ext uri="{FF2B5EF4-FFF2-40B4-BE49-F238E27FC236}">
                <a16:creationId xmlns:a16="http://schemas.microsoft.com/office/drawing/2014/main" id="{9299AABD-5DA5-BB10-184D-F1AC27F13A4D}"/>
              </a:ext>
            </a:extLst>
          </p:cNvPr>
          <p:cNvSpPr txBox="1"/>
          <p:nvPr/>
        </p:nvSpPr>
        <p:spPr>
          <a:xfrm>
            <a:off x="1089209" y="79536"/>
            <a:ext cx="10013577" cy="1569660"/>
          </a:xfrm>
          <a:prstGeom prst="rect">
            <a:avLst/>
          </a:prstGeom>
          <a:noFill/>
        </p:spPr>
        <p:txBody>
          <a:bodyPr wrap="square" rtlCol="0">
            <a:spAutoFit/>
          </a:bodyPr>
          <a:lstStyle/>
          <a:p>
            <a:r>
              <a:rPr lang="en-US" sz="3200" dirty="0"/>
              <a:t>- Use CURL on the Suspicious path to Discover a hash Digest.</a:t>
            </a:r>
            <a:br>
              <a:rPr lang="en-US" sz="3200" dirty="0"/>
            </a:br>
            <a:r>
              <a:rPr lang="en-US" sz="3200" dirty="0"/>
              <a:t>- We want to use JOHN THE RIPPER, But first we have to </a:t>
            </a:r>
            <a:br>
              <a:rPr lang="en-US" sz="3200" dirty="0"/>
            </a:br>
            <a:r>
              <a:rPr lang="en-US" sz="3200" dirty="0"/>
              <a:t>   identify what algorithm the digest belongs to.</a:t>
            </a:r>
          </a:p>
        </p:txBody>
      </p:sp>
      <p:pic>
        <p:nvPicPr>
          <p:cNvPr id="10" name="Picture 9">
            <a:extLst>
              <a:ext uri="{FF2B5EF4-FFF2-40B4-BE49-F238E27FC236}">
                <a16:creationId xmlns:a16="http://schemas.microsoft.com/office/drawing/2014/main" id="{49C0A507-D32F-C738-CC13-09F23E6CEA21}"/>
              </a:ext>
            </a:extLst>
          </p:cNvPr>
          <p:cNvPicPr>
            <a:picLocks noChangeAspect="1"/>
          </p:cNvPicPr>
          <p:nvPr/>
        </p:nvPicPr>
        <p:blipFill>
          <a:blip r:embed="rId4"/>
          <a:stretch>
            <a:fillRect/>
          </a:stretch>
        </p:blipFill>
        <p:spPr>
          <a:xfrm>
            <a:off x="-1" y="3501017"/>
            <a:ext cx="12191999" cy="3289449"/>
          </a:xfrm>
          <a:prstGeom prst="rect">
            <a:avLst/>
          </a:prstGeom>
        </p:spPr>
      </p:pic>
      <p:sp>
        <p:nvSpPr>
          <p:cNvPr id="12" name="Rectangle 11">
            <a:extLst>
              <a:ext uri="{FF2B5EF4-FFF2-40B4-BE49-F238E27FC236}">
                <a16:creationId xmlns:a16="http://schemas.microsoft.com/office/drawing/2014/main" id="{93FD356B-62EA-9260-1F74-67B94AF4848F}"/>
              </a:ext>
            </a:extLst>
          </p:cNvPr>
          <p:cNvSpPr/>
          <p:nvPr/>
        </p:nvSpPr>
        <p:spPr>
          <a:xfrm>
            <a:off x="968188" y="2949387"/>
            <a:ext cx="10022541" cy="313766"/>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cxnSp>
        <p:nvCxnSpPr>
          <p:cNvPr id="16" name="Straight Arrow Connector 15">
            <a:extLst>
              <a:ext uri="{FF2B5EF4-FFF2-40B4-BE49-F238E27FC236}">
                <a16:creationId xmlns:a16="http://schemas.microsoft.com/office/drawing/2014/main" id="{88BDCB69-028A-36D8-6076-D00A17B165B1}"/>
              </a:ext>
            </a:extLst>
          </p:cNvPr>
          <p:cNvCxnSpPr/>
          <p:nvPr/>
        </p:nvCxnSpPr>
        <p:spPr>
          <a:xfrm rot="10779659">
            <a:off x="1997631" y="6636960"/>
            <a:ext cx="1097280" cy="0"/>
          </a:xfrm>
          <a:prstGeom prst="straightConnector1">
            <a:avLst/>
          </a:prstGeom>
          <a:solidFill>
            <a:srgbClr val="E71224">
              <a:alpha val="5000"/>
            </a:srgbClr>
          </a:solidFill>
          <a:ln w="36000">
            <a:solidFill>
              <a:srgbClr val="E71224"/>
            </a:solidFill>
            <a:tailEnd type="arrow"/>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E8E6B43C-0D10-6D09-76AA-4276BF699015}"/>
              </a:ext>
            </a:extLst>
          </p:cNvPr>
          <p:cNvSpPr/>
          <p:nvPr/>
        </p:nvSpPr>
        <p:spPr>
          <a:xfrm>
            <a:off x="810012" y="6488962"/>
            <a:ext cx="991894" cy="289502"/>
          </a:xfrm>
          <a:prstGeom prst="ellipse">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Tree>
    <p:extLst>
      <p:ext uri="{BB962C8B-B14F-4D97-AF65-F5344CB8AC3E}">
        <p14:creationId xmlns:p14="http://schemas.microsoft.com/office/powerpoint/2010/main" val="42548484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024EB79-AF2D-33DF-3FB4-3AB157EEE3C0}"/>
              </a:ext>
            </a:extLst>
          </p:cNvPr>
          <p:cNvSpPr txBox="1"/>
          <p:nvPr/>
        </p:nvSpPr>
        <p:spPr>
          <a:xfrm>
            <a:off x="1281952" y="322730"/>
            <a:ext cx="10121153" cy="646331"/>
          </a:xfrm>
          <a:prstGeom prst="rect">
            <a:avLst/>
          </a:prstGeom>
          <a:noFill/>
        </p:spPr>
        <p:txBody>
          <a:bodyPr wrap="square" rtlCol="0">
            <a:spAutoFit/>
          </a:bodyPr>
          <a:lstStyle/>
          <a:p>
            <a:r>
              <a:rPr lang="en-US" sz="3600" dirty="0"/>
              <a:t>- Create a .txt file and place the hash digest inside it.</a:t>
            </a:r>
          </a:p>
        </p:txBody>
      </p:sp>
      <p:pic>
        <p:nvPicPr>
          <p:cNvPr id="4" name="Picture 3">
            <a:extLst>
              <a:ext uri="{FF2B5EF4-FFF2-40B4-BE49-F238E27FC236}">
                <a16:creationId xmlns:a16="http://schemas.microsoft.com/office/drawing/2014/main" id="{DC1088BC-0453-0685-4526-45F3A576C7F4}"/>
              </a:ext>
            </a:extLst>
          </p:cNvPr>
          <p:cNvPicPr>
            <a:picLocks noChangeAspect="1"/>
          </p:cNvPicPr>
          <p:nvPr/>
        </p:nvPicPr>
        <p:blipFill>
          <a:blip r:embed="rId3"/>
          <a:stretch>
            <a:fillRect/>
          </a:stretch>
        </p:blipFill>
        <p:spPr>
          <a:xfrm>
            <a:off x="0" y="1218317"/>
            <a:ext cx="12192000" cy="5639683"/>
          </a:xfrm>
          <a:prstGeom prst="rect">
            <a:avLst/>
          </a:prstGeom>
        </p:spPr>
      </p:pic>
    </p:spTree>
    <p:extLst>
      <p:ext uri="{BB962C8B-B14F-4D97-AF65-F5344CB8AC3E}">
        <p14:creationId xmlns:p14="http://schemas.microsoft.com/office/powerpoint/2010/main" val="10266889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BB71763-37A3-958E-0526-E750C7FB3AAA}"/>
              </a:ext>
            </a:extLst>
          </p:cNvPr>
          <p:cNvSpPr txBox="1"/>
          <p:nvPr/>
        </p:nvSpPr>
        <p:spPr>
          <a:xfrm>
            <a:off x="1264024" y="215153"/>
            <a:ext cx="9995647" cy="1569660"/>
          </a:xfrm>
          <a:prstGeom prst="rect">
            <a:avLst/>
          </a:prstGeom>
          <a:noFill/>
        </p:spPr>
        <p:txBody>
          <a:bodyPr wrap="square" rtlCol="0">
            <a:spAutoFit/>
          </a:bodyPr>
          <a:lstStyle/>
          <a:p>
            <a:r>
              <a:rPr lang="en-US" sz="3200" dirty="0"/>
              <a:t>- You can use JOHN to also help identify the hash.</a:t>
            </a:r>
            <a:br>
              <a:rPr lang="en-US" sz="3200" dirty="0"/>
            </a:br>
            <a:r>
              <a:rPr lang="en-US" sz="3200" dirty="0"/>
              <a:t>- Use JOHN with Rockyou.txt wordlist to crack the Hash of </a:t>
            </a:r>
            <a:br>
              <a:rPr lang="en-US" sz="3200" dirty="0"/>
            </a:br>
            <a:r>
              <a:rPr lang="en-US" sz="3200" dirty="0"/>
              <a:t>  the sha256 Digest.</a:t>
            </a:r>
          </a:p>
        </p:txBody>
      </p:sp>
      <p:pic>
        <p:nvPicPr>
          <p:cNvPr id="8" name="Picture 7">
            <a:extLst>
              <a:ext uri="{FF2B5EF4-FFF2-40B4-BE49-F238E27FC236}">
                <a16:creationId xmlns:a16="http://schemas.microsoft.com/office/drawing/2014/main" id="{54B88EF5-BB69-9122-45A3-51AB26CC2E05}"/>
              </a:ext>
            </a:extLst>
          </p:cNvPr>
          <p:cNvPicPr>
            <a:picLocks noChangeAspect="1"/>
          </p:cNvPicPr>
          <p:nvPr/>
        </p:nvPicPr>
        <p:blipFill>
          <a:blip r:embed="rId3"/>
          <a:stretch>
            <a:fillRect/>
          </a:stretch>
        </p:blipFill>
        <p:spPr>
          <a:xfrm>
            <a:off x="0" y="1730244"/>
            <a:ext cx="5827059" cy="5127756"/>
          </a:xfrm>
          <a:prstGeom prst="rect">
            <a:avLst/>
          </a:prstGeom>
        </p:spPr>
      </p:pic>
      <p:pic>
        <p:nvPicPr>
          <p:cNvPr id="14" name="Picture 13">
            <a:extLst>
              <a:ext uri="{FF2B5EF4-FFF2-40B4-BE49-F238E27FC236}">
                <a16:creationId xmlns:a16="http://schemas.microsoft.com/office/drawing/2014/main" id="{0EC8A216-F056-4FDD-FBE8-BB59CFE5A517}"/>
              </a:ext>
            </a:extLst>
          </p:cNvPr>
          <p:cNvPicPr>
            <a:picLocks noChangeAspect="1"/>
          </p:cNvPicPr>
          <p:nvPr/>
        </p:nvPicPr>
        <p:blipFill>
          <a:blip r:embed="rId4"/>
          <a:stretch>
            <a:fillRect/>
          </a:stretch>
        </p:blipFill>
        <p:spPr>
          <a:xfrm>
            <a:off x="5827058" y="1730244"/>
            <a:ext cx="6369225" cy="5127756"/>
          </a:xfrm>
          <a:prstGeom prst="rect">
            <a:avLst/>
          </a:prstGeom>
        </p:spPr>
      </p:pic>
      <p:sp>
        <p:nvSpPr>
          <p:cNvPr id="16" name="Rectangle 15">
            <a:extLst>
              <a:ext uri="{FF2B5EF4-FFF2-40B4-BE49-F238E27FC236}">
                <a16:creationId xmlns:a16="http://schemas.microsoft.com/office/drawing/2014/main" id="{F96C0177-D2EC-45AF-E2DA-36DF5D2FB554}"/>
              </a:ext>
            </a:extLst>
          </p:cNvPr>
          <p:cNvSpPr/>
          <p:nvPr/>
        </p:nvSpPr>
        <p:spPr>
          <a:xfrm>
            <a:off x="1155959" y="6415200"/>
            <a:ext cx="2896087" cy="442800"/>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
        <p:nvSpPr>
          <p:cNvPr id="18" name="Rectangle 17">
            <a:extLst>
              <a:ext uri="{FF2B5EF4-FFF2-40B4-BE49-F238E27FC236}">
                <a16:creationId xmlns:a16="http://schemas.microsoft.com/office/drawing/2014/main" id="{71A12858-E1B0-3B79-9907-13074C07E1BC}"/>
              </a:ext>
            </a:extLst>
          </p:cNvPr>
          <p:cNvSpPr/>
          <p:nvPr/>
        </p:nvSpPr>
        <p:spPr>
          <a:xfrm>
            <a:off x="5816303" y="5073188"/>
            <a:ext cx="1097280" cy="548640"/>
          </a:xfrm>
          <a:prstGeom prst="rect">
            <a:avLst/>
          </a:prstGeom>
          <a:solidFill>
            <a:srgbClr val="E71224">
              <a:alpha val="5000"/>
            </a:srgbClr>
          </a:solidFill>
          <a:ln w="762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
        <p:nvSpPr>
          <p:cNvPr id="20" name="Rectangle 19">
            <a:extLst>
              <a:ext uri="{FF2B5EF4-FFF2-40B4-BE49-F238E27FC236}">
                <a16:creationId xmlns:a16="http://schemas.microsoft.com/office/drawing/2014/main" id="{76DB9E35-95EF-1B00-CE90-ACD506BEF125}"/>
              </a:ext>
            </a:extLst>
          </p:cNvPr>
          <p:cNvSpPr/>
          <p:nvPr/>
        </p:nvSpPr>
        <p:spPr>
          <a:xfrm>
            <a:off x="9089566" y="2241176"/>
            <a:ext cx="2062528" cy="406833"/>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71224"/>
              </a:solidFill>
            </a:endParaRPr>
          </a:p>
        </p:txBody>
      </p:sp>
    </p:spTree>
    <p:extLst>
      <p:ext uri="{BB962C8B-B14F-4D97-AF65-F5344CB8AC3E}">
        <p14:creationId xmlns:p14="http://schemas.microsoft.com/office/powerpoint/2010/main" val="424327918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2.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Circuit design</Template>
  <TotalTime>5772</TotalTime>
  <Words>4945</Words>
  <Application>Microsoft Office PowerPoint</Application>
  <PresentationFormat>Widescreen</PresentationFormat>
  <Paragraphs>50</Paragraphs>
  <Slides>14</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-apple-system</vt:lpstr>
      <vt:lpstr>Arial</vt:lpstr>
      <vt:lpstr>Calibri</vt:lpstr>
      <vt:lpstr>Söhne</vt:lpstr>
      <vt:lpstr>Tw Cen MT</vt:lpstr>
      <vt:lpstr>Circuit</vt:lpstr>
      <vt:lpstr>ROOT Flag</vt:lpstr>
      <vt:lpstr>Title Lorem Ipsum dolor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ROOT Flag</dc:title>
  <dc:creator>Nicholas Heitman</dc:creator>
  <cp:lastModifiedBy>Nicholas Heitman</cp:lastModifiedBy>
  <cp:revision>38</cp:revision>
  <dcterms:created xsi:type="dcterms:W3CDTF">2024-02-10T21:48:18Z</dcterms:created>
  <dcterms:modified xsi:type="dcterms:W3CDTF">2024-02-14T22:02:32Z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